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3384">
          <p15:clr>
            <a:srgbClr val="A4A3A4"/>
          </p15:clr>
        </p15:guide>
        <p15:guide id="3" orient="horz" pos="2160">
          <p15:clr>
            <a:srgbClr val="747775"/>
          </p15:clr>
        </p15:guide>
        <p15:guide id="4" orient="horz" pos="1872">
          <p15:clr>
            <a:srgbClr val="747775"/>
          </p15:clr>
        </p15:guide>
        <p15:guide id="5" orient="horz" pos="2256">
          <p15:clr>
            <a:srgbClr val="747775"/>
          </p15:clr>
        </p15:guide>
        <p15:guide id="6" orient="horz" pos="2352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hzHJX7ub+x8hQF6dTng1yb8wyr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D65DCA-72E7-4B97-AF83-14E878978893}">
  <a:tblStyle styleId="{A9D65DCA-72E7-4B97-AF83-14E8789788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C7713C5-B4AF-4734-B0B7-1D724DEEF86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3384" orient="horz"/>
        <p:guide pos="2160" orient="horz"/>
        <p:guide pos="1872" orient="horz"/>
        <p:guide pos="2256" orient="horz"/>
        <p:guide pos="23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22c3f5ac0_0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3d22c3f5ac0_0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ec314c95b_0_23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cec314c95b_0_23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cec314c95b_0_10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cec314c95b_0_106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cec314c95b_0_106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cec314c95b_0_62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cec314c95b_0_62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ec314c95b_0_7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3cec314c95b_0_7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ec314c95b_0_3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3cec314c95b_0_3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5e1a56244_0_35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3c5e1a56244_0_3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cec314c95b_0_156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cec314c95b_0_15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cec314c95b_0_177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cec314c95b_0_177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cad720593_0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ccad720593_0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ccad720593_0_0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22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d22c3f5ac0_0_2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d22c3f5ac0_0_28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https://www.arcgis.com/apps/dashboards/1d6d1de416d640fba09d566728232108</a:t>
            </a:r>
            <a:endParaRPr/>
          </a:p>
        </p:txBody>
      </p:sp>
      <p:sp>
        <p:nvSpPr>
          <p:cNvPr id="354" name="Google Shape;354;g3d22c3f5ac0_0_28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23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52a6fdee5_1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c52a6fdee5_1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ec314c95b_0_12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cec314c95b_0_12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ec314c95b_0_14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3cec314c95b_0_14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ec314c95b_0_185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3cec314c95b_0_18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e5cbb85b9_1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be5cbb85b9_1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https://www.arcgis.com/apps/dashboards/1d6d1de416d640fba09d566728232108</a:t>
            </a:r>
            <a:endParaRPr/>
          </a:p>
        </p:txBody>
      </p:sp>
      <p:sp>
        <p:nvSpPr>
          <p:cNvPr id="245" name="Google Shape;245;g3be5cbb85b9_1_0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cdb4360489_0_4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cdb4360489_0_4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https://www.arcgis.com/apps/dashboards/1d6d1de416d640fba09d566728232108</a:t>
            </a:r>
            <a:endParaRPr/>
          </a:p>
        </p:txBody>
      </p:sp>
      <p:sp>
        <p:nvSpPr>
          <p:cNvPr id="253" name="Google Shape;253;g3cdb4360489_0_40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22c3f5ac0_0_9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d22c3f5ac0_0_9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https://www.arcgis.com/apps/dashboards/1d6d1de416d640fba09d566728232108</a:t>
            </a:r>
            <a:endParaRPr/>
          </a:p>
        </p:txBody>
      </p:sp>
      <p:sp>
        <p:nvSpPr>
          <p:cNvPr id="261" name="Google Shape;261;g3d22c3f5ac0_0_9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7097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/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838200" y="4361380"/>
            <a:ext cx="3414109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2" type="body"/>
          </p:nvPr>
        </p:nvSpPr>
        <p:spPr>
          <a:xfrm>
            <a:off x="838200" y="5057207"/>
            <a:ext cx="2859088" cy="53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3" type="body"/>
          </p:nvPr>
        </p:nvSpPr>
        <p:spPr>
          <a:xfrm>
            <a:off x="838200" y="2750550"/>
            <a:ext cx="8265886" cy="79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116" y="-50754"/>
            <a:ext cx="12282232" cy="67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4"/>
          <p:cNvSpPr txBox="1"/>
          <p:nvPr>
            <p:ph type="title"/>
          </p:nvPr>
        </p:nvSpPr>
        <p:spPr>
          <a:xfrm>
            <a:off x="831850" y="13964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>
            <a:off x="831849" y="424914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/>
          <p:nvPr>
            <p:ph type="title"/>
          </p:nvPr>
        </p:nvSpPr>
        <p:spPr>
          <a:xfrm>
            <a:off x="838200" y="681037"/>
            <a:ext cx="10515600" cy="88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Only">
  <p:cSld name="5_Title 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" y="0"/>
            <a:ext cx="12191992" cy="159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7"/>
          <p:cNvSpPr txBox="1"/>
          <p:nvPr>
            <p:ph type="title"/>
          </p:nvPr>
        </p:nvSpPr>
        <p:spPr>
          <a:xfrm>
            <a:off x="684734" y="24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Only">
  <p:cSld name="7_Title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8"/>
          <p:cNvSpPr txBox="1"/>
          <p:nvPr>
            <p:ph type="title"/>
          </p:nvPr>
        </p:nvSpPr>
        <p:spPr>
          <a:xfrm>
            <a:off x="684734" y="14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39"/>
          <p:cNvSpPr/>
          <p:nvPr/>
        </p:nvSpPr>
        <p:spPr>
          <a:xfrm>
            <a:off x="6390640" y="6085840"/>
            <a:ext cx="5516880" cy="772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PictureLeft with Text">
  <p:cSld name="1PictureLeft with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/>
          <p:nvPr>
            <p:ph idx="2" type="pic"/>
          </p:nvPr>
        </p:nvSpPr>
        <p:spPr>
          <a:xfrm>
            <a:off x="152400" y="152400"/>
            <a:ext cx="5137806" cy="6569075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0"/>
          <p:cNvSpPr txBox="1"/>
          <p:nvPr>
            <p:ph idx="1" type="body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10" type="dt"/>
          </p:nvPr>
        </p:nvSpPr>
        <p:spPr>
          <a:xfrm>
            <a:off x="56779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40"/>
          <p:cNvSpPr txBox="1"/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/>
          <p:nvPr/>
        </p:nvSpPr>
        <p:spPr>
          <a:xfrm>
            <a:off x="6096000" y="6176962"/>
            <a:ext cx="5781040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PictureRight with Text">
  <p:cSld name="2PictureRight with 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/>
          <p:nvPr/>
        </p:nvSpPr>
        <p:spPr>
          <a:xfrm>
            <a:off x="6321287" y="6176962"/>
            <a:ext cx="1644153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/>
          <p:nvPr>
            <p:ph idx="2" type="pic"/>
          </p:nvPr>
        </p:nvSpPr>
        <p:spPr>
          <a:xfrm>
            <a:off x="6875876" y="130628"/>
            <a:ext cx="5185496" cy="3278503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1"/>
          <p:cNvSpPr/>
          <p:nvPr>
            <p:ph idx="3" type="pic"/>
          </p:nvPr>
        </p:nvSpPr>
        <p:spPr>
          <a:xfrm>
            <a:off x="6875874" y="3448870"/>
            <a:ext cx="5185497" cy="3258633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37708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41"/>
          <p:cNvSpPr txBox="1"/>
          <p:nvPr>
            <p:ph idx="1" type="body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PictureLeft with Text">
  <p:cSld name="2PictureLeft with 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/>
          <p:nvPr>
            <p:ph idx="2" type="pic"/>
          </p:nvPr>
        </p:nvSpPr>
        <p:spPr>
          <a:xfrm>
            <a:off x="152401" y="217714"/>
            <a:ext cx="5160666" cy="3211286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2"/>
          <p:cNvSpPr/>
          <p:nvPr>
            <p:ph idx="3" type="pic"/>
          </p:nvPr>
        </p:nvSpPr>
        <p:spPr>
          <a:xfrm>
            <a:off x="152400" y="3429000"/>
            <a:ext cx="5160666" cy="3292475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2"/>
          <p:cNvSpPr txBox="1"/>
          <p:nvPr>
            <p:ph idx="1" type="body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2"/>
          <p:cNvSpPr txBox="1"/>
          <p:nvPr>
            <p:ph idx="10" type="dt"/>
          </p:nvPr>
        </p:nvSpPr>
        <p:spPr>
          <a:xfrm>
            <a:off x="56779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42"/>
          <p:cNvSpPr txBox="1"/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2"/>
          <p:cNvSpPr/>
          <p:nvPr/>
        </p:nvSpPr>
        <p:spPr>
          <a:xfrm>
            <a:off x="6190455" y="6176962"/>
            <a:ext cx="5675811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PictureRight with Text">
  <p:cSld name="3PictureRight with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/>
          <p:nvPr/>
        </p:nvSpPr>
        <p:spPr>
          <a:xfrm>
            <a:off x="6268278" y="6176962"/>
            <a:ext cx="1697162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3"/>
          <p:cNvSpPr/>
          <p:nvPr>
            <p:ph idx="2" type="pic"/>
          </p:nvPr>
        </p:nvSpPr>
        <p:spPr>
          <a:xfrm>
            <a:off x="9308203" y="190499"/>
            <a:ext cx="2731397" cy="3209803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3"/>
          <p:cNvSpPr/>
          <p:nvPr>
            <p:ph idx="3" type="pic"/>
          </p:nvPr>
        </p:nvSpPr>
        <p:spPr>
          <a:xfrm>
            <a:off x="6918729" y="190500"/>
            <a:ext cx="2389474" cy="3215772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3"/>
          <p:cNvSpPr/>
          <p:nvPr>
            <p:ph idx="4" type="pic"/>
          </p:nvPr>
        </p:nvSpPr>
        <p:spPr>
          <a:xfrm>
            <a:off x="6918729" y="3419595"/>
            <a:ext cx="5120871" cy="3301879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3"/>
          <p:cNvSpPr txBox="1"/>
          <p:nvPr>
            <p:ph idx="12" type="sldNum"/>
          </p:nvPr>
        </p:nvSpPr>
        <p:spPr>
          <a:xfrm>
            <a:off x="37708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43"/>
          <p:cNvSpPr txBox="1"/>
          <p:nvPr>
            <p:ph idx="1" type="body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PictureRight with Text 2">
  <p:cSld name="3PictureRight with Text 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/>
          <p:nvPr/>
        </p:nvSpPr>
        <p:spPr>
          <a:xfrm>
            <a:off x="6308035" y="6176962"/>
            <a:ext cx="1657405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37708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44"/>
          <p:cNvSpPr/>
          <p:nvPr>
            <p:ph idx="2" type="pic"/>
          </p:nvPr>
        </p:nvSpPr>
        <p:spPr>
          <a:xfrm>
            <a:off x="6865986" y="3562350"/>
            <a:ext cx="2849513" cy="3159123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44"/>
          <p:cNvSpPr/>
          <p:nvPr>
            <p:ph idx="3" type="pic"/>
          </p:nvPr>
        </p:nvSpPr>
        <p:spPr>
          <a:xfrm>
            <a:off x="9715500" y="3562351"/>
            <a:ext cx="2333626" cy="3159124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4"/>
          <p:cNvSpPr/>
          <p:nvPr>
            <p:ph idx="4" type="pic"/>
          </p:nvPr>
        </p:nvSpPr>
        <p:spPr>
          <a:xfrm>
            <a:off x="6848924" y="150581"/>
            <a:ext cx="5200201" cy="3411769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4"/>
          <p:cNvSpPr txBox="1"/>
          <p:nvPr>
            <p:ph idx="1" type="body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PictureLeft with Text">
  <p:cSld name="3PictureLeft with 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5"/>
          <p:cNvSpPr txBox="1"/>
          <p:nvPr>
            <p:ph idx="1" type="body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5"/>
          <p:cNvSpPr txBox="1"/>
          <p:nvPr>
            <p:ph idx="10" type="dt"/>
          </p:nvPr>
        </p:nvSpPr>
        <p:spPr>
          <a:xfrm>
            <a:off x="56779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45"/>
          <p:cNvSpPr/>
          <p:nvPr>
            <p:ph idx="2" type="pic"/>
          </p:nvPr>
        </p:nvSpPr>
        <p:spPr>
          <a:xfrm>
            <a:off x="237393" y="237391"/>
            <a:ext cx="2461846" cy="2779543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5"/>
          <p:cNvSpPr/>
          <p:nvPr>
            <p:ph idx="3" type="pic"/>
          </p:nvPr>
        </p:nvSpPr>
        <p:spPr>
          <a:xfrm>
            <a:off x="2927838" y="237391"/>
            <a:ext cx="2385061" cy="2779544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45"/>
          <p:cNvSpPr/>
          <p:nvPr>
            <p:ph idx="4" type="pic"/>
          </p:nvPr>
        </p:nvSpPr>
        <p:spPr>
          <a:xfrm>
            <a:off x="237392" y="3235568"/>
            <a:ext cx="5075508" cy="3385041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5"/>
          <p:cNvSpPr txBox="1"/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5"/>
          <p:cNvSpPr/>
          <p:nvPr/>
        </p:nvSpPr>
        <p:spPr>
          <a:xfrm>
            <a:off x="6150429" y="6176962"/>
            <a:ext cx="5675811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PictureLeft with Text 2">
  <p:cSld name="3PictureLeft with Text 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/>
          <p:nvPr>
            <p:ph idx="10" type="dt"/>
          </p:nvPr>
        </p:nvSpPr>
        <p:spPr>
          <a:xfrm>
            <a:off x="56779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180974" y="3807935"/>
            <a:ext cx="2753145" cy="2821465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6"/>
          <p:cNvSpPr/>
          <p:nvPr>
            <p:ph idx="3" type="pic"/>
          </p:nvPr>
        </p:nvSpPr>
        <p:spPr>
          <a:xfrm>
            <a:off x="2935430" y="3814573"/>
            <a:ext cx="2377469" cy="2814828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6"/>
          <p:cNvSpPr/>
          <p:nvPr>
            <p:ph idx="4" type="pic"/>
          </p:nvPr>
        </p:nvSpPr>
        <p:spPr>
          <a:xfrm>
            <a:off x="180974" y="228600"/>
            <a:ext cx="5131925" cy="3574795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6"/>
          <p:cNvSpPr txBox="1"/>
          <p:nvPr>
            <p:ph idx="1" type="body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/>
          <p:nvPr/>
        </p:nvSpPr>
        <p:spPr>
          <a:xfrm>
            <a:off x="6105938" y="6180276"/>
            <a:ext cx="5675811" cy="5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PictureRight with Text">
  <p:cSld name="4PictureRight with 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/>
          <p:nvPr/>
        </p:nvSpPr>
        <p:spPr>
          <a:xfrm>
            <a:off x="6294783" y="6176962"/>
            <a:ext cx="1670657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7"/>
          <p:cNvSpPr/>
          <p:nvPr>
            <p:ph idx="2" type="pic"/>
          </p:nvPr>
        </p:nvSpPr>
        <p:spPr>
          <a:xfrm>
            <a:off x="9481103" y="3265362"/>
            <a:ext cx="2520397" cy="3435792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47"/>
          <p:cNvSpPr/>
          <p:nvPr>
            <p:ph idx="3" type="pic"/>
          </p:nvPr>
        </p:nvSpPr>
        <p:spPr>
          <a:xfrm>
            <a:off x="6875876" y="3265361"/>
            <a:ext cx="2592690" cy="3435793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7"/>
          <p:cNvSpPr/>
          <p:nvPr>
            <p:ph idx="4" type="pic"/>
          </p:nvPr>
        </p:nvSpPr>
        <p:spPr>
          <a:xfrm>
            <a:off x="6875876" y="198754"/>
            <a:ext cx="2592690" cy="3066606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7"/>
          <p:cNvSpPr txBox="1"/>
          <p:nvPr>
            <p:ph idx="12" type="sldNum"/>
          </p:nvPr>
        </p:nvSpPr>
        <p:spPr>
          <a:xfrm>
            <a:off x="37708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7"/>
          <p:cNvSpPr/>
          <p:nvPr>
            <p:ph idx="5" type="pic"/>
          </p:nvPr>
        </p:nvSpPr>
        <p:spPr>
          <a:xfrm>
            <a:off x="9480603" y="198753"/>
            <a:ext cx="2520897" cy="3066607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7"/>
          <p:cNvSpPr txBox="1"/>
          <p:nvPr>
            <p:ph idx="1" type="body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735495"/>
            <a:ext cx="10515600" cy="109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73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Only">
  <p:cSld name="6_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/>
          <p:nvPr>
            <p:ph type="title"/>
          </p:nvPr>
        </p:nvSpPr>
        <p:spPr>
          <a:xfrm>
            <a:off x="684733" y="55078"/>
            <a:ext cx="10970237" cy="1257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59827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7"/>
          <p:cNvSpPr txBox="1"/>
          <p:nvPr>
            <p:ph type="title"/>
          </p:nvPr>
        </p:nvSpPr>
        <p:spPr>
          <a:xfrm>
            <a:off x="684734" y="313786"/>
            <a:ext cx="10817838" cy="767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PictureRight with Text">
  <p:cSld name="1PictureRight with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/>
          <p:nvPr>
            <p:ph idx="2" type="pic"/>
          </p:nvPr>
        </p:nvSpPr>
        <p:spPr>
          <a:xfrm>
            <a:off x="6875874" y="130630"/>
            <a:ext cx="5178239" cy="6590846"/>
          </a:xfrm>
          <a:prstGeom prst="rect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0"/>
          <p:cNvSpPr txBox="1"/>
          <p:nvPr>
            <p:ph idx="12" type="sldNum"/>
          </p:nvPr>
        </p:nvSpPr>
        <p:spPr>
          <a:xfrm>
            <a:off x="37708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0"/>
          <p:cNvSpPr txBox="1"/>
          <p:nvPr>
            <p:ph idx="1" type="body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/>
          <p:nvPr/>
        </p:nvSpPr>
        <p:spPr>
          <a:xfrm>
            <a:off x="6308035" y="6176962"/>
            <a:ext cx="1657405" cy="544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0"/>
          <p:cNvSpPr/>
          <p:nvPr>
            <p:ph idx="3" type="pic"/>
          </p:nvPr>
        </p:nvSpPr>
        <p:spPr>
          <a:xfrm>
            <a:off x="6875874" y="133577"/>
            <a:ext cx="5178239" cy="6590846"/>
          </a:xfrm>
          <a:prstGeom prst="rect">
            <a:avLst/>
          </a:prstGeom>
          <a:solidFill>
            <a:srgbClr val="EDEDED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type="ctrTitle"/>
          </p:nvPr>
        </p:nvSpPr>
        <p:spPr>
          <a:xfrm>
            <a:off x="1524000" y="8320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" type="subTitle"/>
          </p:nvPr>
        </p:nvSpPr>
        <p:spPr>
          <a:xfrm>
            <a:off x="1524000" y="347387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  <a:defRPr sz="26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6228522" y="6127827"/>
            <a:ext cx="5658678" cy="677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8458" y="-114196"/>
            <a:ext cx="12348905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-68300" y="5924325"/>
            <a:ext cx="12348905" cy="9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7447" y="5346008"/>
            <a:ext cx="5690111" cy="59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3"/>
          <p:cNvPicPr preferRelativeResize="0"/>
          <p:nvPr/>
        </p:nvPicPr>
        <p:blipFill rotWithShape="1">
          <a:blip r:embed="rId2">
            <a:alphaModFix/>
          </a:blip>
          <a:srcRect b="7141" l="0" r="0" t="0"/>
          <a:stretch/>
        </p:blipFill>
        <p:spPr>
          <a:xfrm>
            <a:off x="-45117" y="-197441"/>
            <a:ext cx="12282233" cy="641536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3"/>
          <p:cNvSpPr txBox="1"/>
          <p:nvPr>
            <p:ph type="title"/>
          </p:nvPr>
        </p:nvSpPr>
        <p:spPr>
          <a:xfrm>
            <a:off x="831850" y="13964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831849" y="424914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63080" y="6183822"/>
            <a:ext cx="4927600" cy="51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arcg.is/0bS81X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policymap.com/" TargetMode="External"/><Relationship Id="rId4" Type="http://schemas.openxmlformats.org/officeDocument/2006/relationships/hyperlink" Target="https://arcg.is/0bS81X0" TargetMode="External"/><Relationship Id="rId5" Type="http://schemas.openxmlformats.org/officeDocument/2006/relationships/hyperlink" Target="https://experience.arcgis.com/experience/f71c2da6ee18478180fd0d6c077d32f0/" TargetMode="External"/><Relationship Id="rId6" Type="http://schemas.openxmlformats.org/officeDocument/2006/relationships/hyperlink" Target="https://www.arcgis.com/apps/dashboards/1d6d1de416d640fba09d566728232108" TargetMode="External"/><Relationship Id="rId7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177/00220574211002209" TargetMode="External"/><Relationship Id="rId4" Type="http://schemas.openxmlformats.org/officeDocument/2006/relationships/hyperlink" Target="https://doi.org/10.1177/0894845320934951" TargetMode="External"/><Relationship Id="rId5" Type="http://schemas.openxmlformats.org/officeDocument/2006/relationships/hyperlink" Target="https://www.uschamberfoundation.org/" TargetMode="External"/><Relationship Id="rId6" Type="http://schemas.openxmlformats.org/officeDocument/2006/relationships/hyperlink" Target="https://www.brookings.edu/" TargetMode="External"/><Relationship Id="rId7" Type="http://schemas.openxmlformats.org/officeDocument/2006/relationships/hyperlink" Target="https://doi.org/10.54718/NBNL543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title"/>
          </p:nvPr>
        </p:nvSpPr>
        <p:spPr>
          <a:xfrm>
            <a:off x="1752450" y="1001600"/>
            <a:ext cx="81729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</a:pPr>
            <a:r>
              <a:rPr lang="en-US" sz="4000"/>
              <a:t>4-H and Ag Career Pathways in Ventura County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2500"/>
              <a:t>Youth development experiences that connect agriculture education to real-world learning</a:t>
            </a:r>
            <a:endParaRPr b="0" i="1" sz="25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</a:pPr>
            <a:r>
              <a:t/>
            </a:r>
            <a:endParaRPr sz="4000"/>
          </a:p>
        </p:txBody>
      </p:sp>
      <p:sp>
        <p:nvSpPr>
          <p:cNvPr id="195" name="Google Shape;195;p1"/>
          <p:cNvSpPr txBox="1"/>
          <p:nvPr>
            <p:ph idx="1" type="body"/>
          </p:nvPr>
        </p:nvSpPr>
        <p:spPr>
          <a:xfrm>
            <a:off x="593925" y="3429000"/>
            <a:ext cx="1124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Presenter: 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Melissa Guillen	4-H Youth Development Advisor for San Luis Obispo, Santa Barbara, and Ventura Counties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mpguillen@ucanr.edu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Claudia Carlos	4-H Regional Program Coordinator for Orange, Los Angeles and Ventura Counties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cfcarlos@ucanr.edu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1750"/>
              <a:t>https://ucanr.edu/county/cooperative-extension-ventura-county/ventura-county-4-h</a:t>
            </a:r>
            <a:endParaRPr sz="17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17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"/>
              <a:buNone/>
            </a:pPr>
            <a:r>
              <a:t/>
            </a:r>
            <a:endParaRPr sz="4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 txBox="1"/>
          <p:nvPr>
            <p:ph type="title"/>
          </p:nvPr>
        </p:nvSpPr>
        <p:spPr>
          <a:xfrm>
            <a:off x="891750" y="385812"/>
            <a:ext cx="10408500" cy="6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3500"/>
              <a:t>Why Spatial Mapping?</a:t>
            </a:r>
            <a:endParaRPr sz="3230"/>
          </a:p>
        </p:txBody>
      </p:sp>
      <p:sp>
        <p:nvSpPr>
          <p:cNvPr id="271" name="Google Shape;271;p9"/>
          <p:cNvSpPr txBox="1"/>
          <p:nvPr>
            <p:ph idx="1" type="body"/>
          </p:nvPr>
        </p:nvSpPr>
        <p:spPr>
          <a:xfrm>
            <a:off x="123025" y="1090399"/>
            <a:ext cx="11609400" cy="6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Maps help us see patterns that spreadsheets cannot.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2200"/>
          </a:p>
        </p:txBody>
      </p:sp>
      <p:pic>
        <p:nvPicPr>
          <p:cNvPr id="272" name="Google Shape;272;p9" title="Screenshot 2026-02-05 114144.png"/>
          <p:cNvPicPr preferRelativeResize="0"/>
          <p:nvPr/>
        </p:nvPicPr>
        <p:blipFill rotWithShape="1">
          <a:blip r:embed="rId3">
            <a:alphaModFix/>
          </a:blip>
          <a:srcRect b="0" l="0" r="12204" t="0"/>
          <a:stretch/>
        </p:blipFill>
        <p:spPr>
          <a:xfrm>
            <a:off x="5658070" y="1924775"/>
            <a:ext cx="6396924" cy="40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/>
          <p:nvPr/>
        </p:nvSpPr>
        <p:spPr>
          <a:xfrm>
            <a:off x="165950" y="1924775"/>
            <a:ext cx="5400900" cy="4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analysis allows us to: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Show inequities visually (not just describe them)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Communicate quickly with decision-makers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Strengthen grant proposals with clear need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Justify where to invest time and resources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baseline="3000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22c3f5ac0_0_0"/>
          <p:cNvSpPr txBox="1"/>
          <p:nvPr>
            <p:ph type="title"/>
          </p:nvPr>
        </p:nvSpPr>
        <p:spPr>
          <a:xfrm>
            <a:off x="891750" y="385812"/>
            <a:ext cx="10408500" cy="6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3500"/>
              <a:t>How this could apply to your work</a:t>
            </a:r>
            <a:endParaRPr sz="3230"/>
          </a:p>
        </p:txBody>
      </p:sp>
      <p:sp>
        <p:nvSpPr>
          <p:cNvPr id="279" name="Google Shape;279;g3d22c3f5ac0_0_0"/>
          <p:cNvSpPr txBox="1"/>
          <p:nvPr>
            <p:ph idx="1" type="body"/>
          </p:nvPr>
        </p:nvSpPr>
        <p:spPr>
          <a:xfrm>
            <a:off x="123025" y="1090399"/>
            <a:ext cx="11609400" cy="6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This does not require a full GIS system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2200"/>
          </a:p>
        </p:txBody>
      </p:sp>
      <p:pic>
        <p:nvPicPr>
          <p:cNvPr id="280" name="Google Shape;280;g3d22c3f5ac0_0_0" title="Screenshot 2026-02-05 11414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567" y="1898698"/>
            <a:ext cx="7286100" cy="40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d22c3f5ac0_0_0"/>
          <p:cNvSpPr txBox="1"/>
          <p:nvPr/>
        </p:nvSpPr>
        <p:spPr>
          <a:xfrm>
            <a:off x="197275" y="1898709"/>
            <a:ext cx="4539300" cy="4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analysis </a:t>
            </a:r>
            <a:r>
              <a:rPr lang="en-US" sz="2200">
                <a:solidFill>
                  <a:schemeClr val="dk1"/>
                </a:solidFill>
              </a:rPr>
              <a:t>can allow you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Identify where your clients are not being reached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Make stronger cases for funding and resources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Prioritize partnerships based on need, not guesswork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Align programs with workforce and community realities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ec314c95b_0_23"/>
          <p:cNvSpPr txBox="1"/>
          <p:nvPr>
            <p:ph type="title"/>
          </p:nvPr>
        </p:nvSpPr>
        <p:spPr>
          <a:xfrm>
            <a:off x="96500" y="2003950"/>
            <a:ext cx="33522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330"/>
              <a:buFont typeface="Arial"/>
              <a:buNone/>
            </a:pPr>
            <a:r>
              <a:rPr lang="en-US" sz="2930"/>
              <a:t>College/Career Indicator</a:t>
            </a:r>
            <a:endParaRPr sz="2930"/>
          </a:p>
        </p:txBody>
      </p:sp>
      <p:graphicFrame>
        <p:nvGraphicFramePr>
          <p:cNvPr id="287" name="Google Shape;287;g3cec314c95b_0_23"/>
          <p:cNvGraphicFramePr/>
          <p:nvPr/>
        </p:nvGraphicFramePr>
        <p:xfrm>
          <a:off x="9758717" y="57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{FC7713C5-B4AF-4734-B0B7-1D724DEEF86D}</a:tableStyleId>
              </a:tblPr>
              <a:tblGrid>
                <a:gridCol w="2166575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4-H Teen Leaders (Evett Kilmartin)</a:t>
                      </a:r>
                      <a:endParaRPr sz="14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8" name="Google Shape;288;g3cec314c95b_0_23" title="Screenshot 2026-03-17 15571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275" y="79963"/>
            <a:ext cx="8525525" cy="669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cec314c95b_0_23"/>
          <p:cNvSpPr txBox="1"/>
          <p:nvPr/>
        </p:nvSpPr>
        <p:spPr>
          <a:xfrm>
            <a:off x="371600" y="3287475"/>
            <a:ext cx="2418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Link to StoryMap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ec314c95b_0_106"/>
          <p:cNvSpPr txBox="1"/>
          <p:nvPr>
            <p:ph type="title"/>
          </p:nvPr>
        </p:nvSpPr>
        <p:spPr>
          <a:xfrm>
            <a:off x="217325" y="2766138"/>
            <a:ext cx="4290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Youth Disconnection</a:t>
            </a:r>
            <a:endParaRPr/>
          </a:p>
        </p:txBody>
      </p:sp>
      <p:pic>
        <p:nvPicPr>
          <p:cNvPr id="296" name="Google Shape;296;g3cec314c95b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627" y="61575"/>
            <a:ext cx="7468498" cy="67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ec314c95b_0_62"/>
          <p:cNvSpPr txBox="1"/>
          <p:nvPr>
            <p:ph type="title"/>
          </p:nvPr>
        </p:nvSpPr>
        <p:spPr>
          <a:xfrm>
            <a:off x="110025" y="2920800"/>
            <a:ext cx="295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ct val="113651"/>
              <a:buFont typeface="Arial"/>
              <a:buNone/>
            </a:pPr>
            <a:r>
              <a:rPr lang="en-US" sz="2930"/>
              <a:t>English Language Learners</a:t>
            </a:r>
            <a:endParaRPr sz="2930"/>
          </a:p>
        </p:txBody>
      </p:sp>
      <p:graphicFrame>
        <p:nvGraphicFramePr>
          <p:cNvPr id="302" name="Google Shape;302;g3cec314c95b_0_62"/>
          <p:cNvGraphicFramePr/>
          <p:nvPr/>
        </p:nvGraphicFramePr>
        <p:xfrm>
          <a:off x="9758717" y="57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{FC7713C5-B4AF-4734-B0B7-1D724DEEF86D}</a:tableStyleId>
              </a:tblPr>
              <a:tblGrid>
                <a:gridCol w="2166575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4-H Teen Leaders (Evett Kilmartin)</a:t>
                      </a:r>
                      <a:endParaRPr sz="14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3" name="Google Shape;303;g3cec314c95b_0_62" title="Screenshot 2026-03-17 155907.png"/>
          <p:cNvPicPr preferRelativeResize="0"/>
          <p:nvPr/>
        </p:nvPicPr>
        <p:blipFill rotWithShape="1">
          <a:blip r:embed="rId3">
            <a:alphaModFix/>
          </a:blip>
          <a:srcRect b="0" l="0" r="823" t="0"/>
          <a:stretch/>
        </p:blipFill>
        <p:spPr>
          <a:xfrm>
            <a:off x="3237300" y="0"/>
            <a:ext cx="88945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ec314c95b_0_70"/>
          <p:cNvSpPr txBox="1"/>
          <p:nvPr>
            <p:ph type="title"/>
          </p:nvPr>
        </p:nvSpPr>
        <p:spPr>
          <a:xfrm>
            <a:off x="214350" y="2920800"/>
            <a:ext cx="34950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330"/>
              <a:buFont typeface="Arial"/>
              <a:buNone/>
            </a:pPr>
            <a:r>
              <a:rPr lang="en-US" sz="2930"/>
              <a:t>Structural barriers</a:t>
            </a:r>
            <a:endParaRPr sz="2930"/>
          </a:p>
        </p:txBody>
      </p:sp>
      <p:graphicFrame>
        <p:nvGraphicFramePr>
          <p:cNvPr id="309" name="Google Shape;309;g3cec314c95b_0_70"/>
          <p:cNvGraphicFramePr/>
          <p:nvPr/>
        </p:nvGraphicFramePr>
        <p:xfrm>
          <a:off x="9758717" y="57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{FC7713C5-B4AF-4734-B0B7-1D724DEEF86D}</a:tableStyleId>
              </a:tblPr>
              <a:tblGrid>
                <a:gridCol w="2166575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4-H Teen Leaders (Evett Kilmartin)</a:t>
                      </a:r>
                      <a:endParaRPr sz="14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0" name="Google Shape;310;g3cec314c95b_0_70" title="Screenshot 2026-03-17 160042.png"/>
          <p:cNvPicPr preferRelativeResize="0"/>
          <p:nvPr/>
        </p:nvPicPr>
        <p:blipFill rotWithShape="1">
          <a:blip r:embed="rId3">
            <a:alphaModFix/>
          </a:blip>
          <a:srcRect b="0" l="0" r="-2187" t="4970"/>
          <a:stretch/>
        </p:blipFill>
        <p:spPr>
          <a:xfrm>
            <a:off x="3933450" y="170450"/>
            <a:ext cx="8200900" cy="651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cec314c95b_0_31"/>
          <p:cNvSpPr txBox="1"/>
          <p:nvPr>
            <p:ph type="title"/>
          </p:nvPr>
        </p:nvSpPr>
        <p:spPr>
          <a:xfrm>
            <a:off x="344725" y="228600"/>
            <a:ext cx="115044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330"/>
              <a:buFont typeface="Arial"/>
              <a:buNone/>
            </a:pPr>
            <a:r>
              <a:rPr lang="en-US" sz="3530"/>
              <a:t>Interactive Map Activity</a:t>
            </a:r>
            <a:endParaRPr sz="3530"/>
          </a:p>
        </p:txBody>
      </p:sp>
      <p:sp>
        <p:nvSpPr>
          <p:cNvPr id="316" name="Google Shape;316;g3cec314c95b_0_31"/>
          <p:cNvSpPr txBox="1"/>
          <p:nvPr>
            <p:ph idx="1" type="body"/>
          </p:nvPr>
        </p:nvSpPr>
        <p:spPr>
          <a:xfrm>
            <a:off x="195350" y="1434425"/>
            <a:ext cx="6300000" cy="4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b="1" lang="en-US" sz="2300"/>
              <a:t>Small groups</a:t>
            </a:r>
            <a:endParaRPr b="1" sz="23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Explore the map digitally or use printouts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b="1" lang="en-US" sz="2300"/>
              <a:t>Share Observations</a:t>
            </a:r>
            <a:endParaRPr b="1"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One gap you identified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One potential partner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One idea for action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Alternate QR to use if file is too large: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pic>
        <p:nvPicPr>
          <p:cNvPr id="317" name="Google Shape;317;g3cec314c95b_0_31" title="download.png"/>
          <p:cNvPicPr preferRelativeResize="0"/>
          <p:nvPr/>
        </p:nvPicPr>
        <p:blipFill rotWithShape="1">
          <a:blip r:embed="rId3">
            <a:alphaModFix/>
          </a:blip>
          <a:srcRect b="4906" l="0" r="0" t="4915"/>
          <a:stretch/>
        </p:blipFill>
        <p:spPr>
          <a:xfrm>
            <a:off x="6829724" y="1587325"/>
            <a:ext cx="4567849" cy="41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cec314c95b_0_31" title="Screenshot 2026-03-24 1518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275" y="4656475"/>
            <a:ext cx="2024450" cy="20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5e1a56244_0_35"/>
          <p:cNvSpPr txBox="1"/>
          <p:nvPr>
            <p:ph type="title"/>
          </p:nvPr>
        </p:nvSpPr>
        <p:spPr>
          <a:xfrm>
            <a:off x="838200" y="442396"/>
            <a:ext cx="1051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ct val="100000"/>
              <a:buFont typeface="Arial"/>
              <a:buNone/>
            </a:pPr>
            <a:r>
              <a:rPr lang="en-US"/>
              <a:t>4-H’s Partnership Approach</a:t>
            </a:r>
            <a:br>
              <a:rPr lang="en-US" sz="4000"/>
            </a:br>
            <a:endParaRPr/>
          </a:p>
        </p:txBody>
      </p:sp>
      <p:sp>
        <p:nvSpPr>
          <p:cNvPr id="324" name="Google Shape;324;g3c5e1a56244_0_35"/>
          <p:cNvSpPr txBox="1"/>
          <p:nvPr>
            <p:ph idx="1" type="body"/>
          </p:nvPr>
        </p:nvSpPr>
        <p:spPr>
          <a:xfrm>
            <a:off x="507675" y="1495325"/>
            <a:ext cx="6276900" cy="4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• Use data to understand context, not evaluate schools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• Focus on barriers students face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• Co-design programming with local partners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500"/>
              <a:t>• Expand access to opportunities through collaborative programming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500"/>
              <a:t>View our programs and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500"/>
              <a:t>curricula here: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000"/>
          </a:p>
        </p:txBody>
      </p:sp>
      <p:pic>
        <p:nvPicPr>
          <p:cNvPr id="325" name="Google Shape;325;g3c5e1a56244_0_35" title="Screenshot 2026-02-06 141234.png"/>
          <p:cNvPicPr preferRelativeResize="0"/>
          <p:nvPr/>
        </p:nvPicPr>
        <p:blipFill rotWithShape="1">
          <a:blip r:embed="rId3">
            <a:alphaModFix/>
          </a:blip>
          <a:srcRect b="18055" l="0" r="0" t="835"/>
          <a:stretch/>
        </p:blipFill>
        <p:spPr>
          <a:xfrm>
            <a:off x="6987200" y="1183200"/>
            <a:ext cx="4881451" cy="449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  <p:sp>
        <p:nvSpPr>
          <p:cNvPr id="326" name="Google Shape;326;g3c5e1a56244_0_35"/>
          <p:cNvSpPr txBox="1"/>
          <p:nvPr/>
        </p:nvSpPr>
        <p:spPr>
          <a:xfrm>
            <a:off x="10113075" y="5674800"/>
            <a:ext cx="187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Worker et al. (2022)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c5e1a56244_0_35" title="Screenshot 2026-03-25 0923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823" y="5178023"/>
            <a:ext cx="1562624" cy="15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ec314c95b_0_156"/>
          <p:cNvSpPr txBox="1"/>
          <p:nvPr>
            <p:ph type="title"/>
          </p:nvPr>
        </p:nvSpPr>
        <p:spPr>
          <a:xfrm>
            <a:off x="838200" y="3143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4100"/>
              <a:t>A Structural Gap</a:t>
            </a:r>
            <a:endParaRPr sz="4600"/>
          </a:p>
        </p:txBody>
      </p:sp>
      <p:sp>
        <p:nvSpPr>
          <p:cNvPr id="333" name="Google Shape;333;g3cec314c95b_0_156"/>
          <p:cNvSpPr txBox="1"/>
          <p:nvPr>
            <p:ph idx="1" type="body"/>
          </p:nvPr>
        </p:nvSpPr>
        <p:spPr>
          <a:xfrm>
            <a:off x="446550" y="1788875"/>
            <a:ext cx="7293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• Ventura 4-H is seeking a long-term livestock space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• Youth need a location to house animals for projects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• Livestock experiences are often the entry point into agriculture careers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pic>
        <p:nvPicPr>
          <p:cNvPr id="334" name="Google Shape;334;g3cec314c95b_0_156" title="ChatGPT Image Mar 3, 2026, 09_08_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425" y="1721444"/>
            <a:ext cx="3079204" cy="461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cec314c95b_0_177"/>
          <p:cNvSpPr txBox="1"/>
          <p:nvPr>
            <p:ph type="title"/>
          </p:nvPr>
        </p:nvSpPr>
        <p:spPr>
          <a:xfrm>
            <a:off x="591075" y="3380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4000"/>
              <a:t>Opportunity for Collaboration</a:t>
            </a:r>
            <a:endParaRPr sz="4600"/>
          </a:p>
        </p:txBody>
      </p:sp>
      <p:pic>
        <p:nvPicPr>
          <p:cNvPr id="340" name="Google Shape;340;g3cec314c95b_0_177" title="ChatGPT Image Mar 3, 2026, 09_08_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425" y="1721444"/>
            <a:ext cx="3079204" cy="46188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cec314c95b_0_177"/>
          <p:cNvSpPr txBox="1"/>
          <p:nvPr>
            <p:ph idx="1" type="body"/>
          </p:nvPr>
        </p:nvSpPr>
        <p:spPr>
          <a:xfrm>
            <a:off x="433025" y="1797750"/>
            <a:ext cx="361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/>
              <a:t>Possible partners: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Schools in high-need areas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Community colleges with ag pathways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Farms located near underserved populations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Organizations already serving target youth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g3cec314c95b_0_177"/>
          <p:cNvSpPr txBox="1"/>
          <p:nvPr>
            <p:ph idx="1" type="body"/>
          </p:nvPr>
        </p:nvSpPr>
        <p:spPr>
          <a:xfrm>
            <a:off x="4081557" y="1743632"/>
            <a:ext cx="361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/>
              <a:t>Idea: Shared agricultural learning space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Youth livestock projects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Field trips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Demonstrations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Career exploration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Internships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cad720593_0_0"/>
          <p:cNvSpPr txBox="1"/>
          <p:nvPr>
            <p:ph type="title"/>
          </p:nvPr>
        </p:nvSpPr>
        <p:spPr>
          <a:xfrm>
            <a:off x="838200" y="271625"/>
            <a:ext cx="63837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Objectives</a:t>
            </a:r>
            <a:endParaRPr sz="3800"/>
          </a:p>
        </p:txBody>
      </p:sp>
      <p:sp>
        <p:nvSpPr>
          <p:cNvPr id="202" name="Google Shape;202;g3ccad720593_0_0"/>
          <p:cNvSpPr txBox="1"/>
          <p:nvPr>
            <p:ph idx="1" type="body"/>
          </p:nvPr>
        </p:nvSpPr>
        <p:spPr>
          <a:xfrm>
            <a:off x="221950" y="1610250"/>
            <a:ext cx="7812900" cy="4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Learn about current 4-H Ventura programs and what 4-H offers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See how data and mapping can uncover gaps in youth access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Learn how to use that information to guide programs and partnerships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Walk away with at least one way to apply this in your own work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3ccad720593_0_0" title="IMG_288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4684" y="454536"/>
            <a:ext cx="3416724" cy="51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>
            <p:ph type="title"/>
          </p:nvPr>
        </p:nvSpPr>
        <p:spPr>
          <a:xfrm>
            <a:off x="610950" y="399182"/>
            <a:ext cx="109701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600"/>
              <a:t>What you can do next</a:t>
            </a:r>
            <a:br>
              <a:rPr lang="en-US" sz="3600"/>
            </a:br>
            <a:endParaRPr sz="3600"/>
          </a:p>
        </p:txBody>
      </p:sp>
      <p:pic>
        <p:nvPicPr>
          <p:cNvPr id="348" name="Google Shape;348;p22"/>
          <p:cNvPicPr preferRelativeResize="0"/>
          <p:nvPr/>
        </p:nvPicPr>
        <p:blipFill rotWithShape="1">
          <a:blip r:embed="rId3">
            <a:alphaModFix/>
          </a:blip>
          <a:srcRect b="0" l="19009" r="18767" t="0"/>
          <a:stretch/>
        </p:blipFill>
        <p:spPr>
          <a:xfrm>
            <a:off x="617076" y="2145237"/>
            <a:ext cx="2929800" cy="31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2"/>
          <p:cNvSpPr txBox="1"/>
          <p:nvPr/>
        </p:nvSpPr>
        <p:spPr>
          <a:xfrm>
            <a:off x="1850036" y="5273825"/>
            <a:ext cx="175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Photo: Kilmartin, Evett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3853925" y="1939050"/>
            <a:ext cx="8189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Identify one gap in your community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Look at one data source (school, census, etc.)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Map or visualize your current programs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Reach out to one potential partner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Start small and build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d22c3f5ac0_0_28"/>
          <p:cNvSpPr txBox="1"/>
          <p:nvPr>
            <p:ph idx="2" type="body"/>
          </p:nvPr>
        </p:nvSpPr>
        <p:spPr>
          <a:xfrm>
            <a:off x="242850" y="1574266"/>
            <a:ext cx="55692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Use publicly available data: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School demographics (CDE)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Census / KidsData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Overlay with: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Your program locations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Partner organizations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Maps you can use now: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https://www.policymap.com/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Link to StoryMap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Public School Enrollment Patterns for Parity Planning- 4-H CA Statewide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College and Career Readiness  CA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200"/>
          </a:p>
        </p:txBody>
      </p:sp>
      <p:sp>
        <p:nvSpPr>
          <p:cNvPr id="357" name="Google Shape;357;g3d22c3f5ac0_0_28"/>
          <p:cNvSpPr txBox="1"/>
          <p:nvPr>
            <p:ph type="title"/>
          </p:nvPr>
        </p:nvSpPr>
        <p:spPr>
          <a:xfrm>
            <a:off x="84600" y="724025"/>
            <a:ext cx="58857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lang="en-US" sz="3800"/>
              <a:t>How to Use Mapped Data</a:t>
            </a:r>
            <a:endParaRPr sz="3800"/>
          </a:p>
        </p:txBody>
      </p:sp>
      <p:pic>
        <p:nvPicPr>
          <p:cNvPr id="358" name="Google Shape;358;g3d22c3f5ac0_0_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4376" y="334394"/>
            <a:ext cx="5287350" cy="566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/>
          <p:nvPr>
            <p:ph type="title"/>
          </p:nvPr>
        </p:nvSpPr>
        <p:spPr>
          <a:xfrm>
            <a:off x="838200" y="262094"/>
            <a:ext cx="10515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364" name="Google Shape;364;p23"/>
          <p:cNvSpPr txBox="1"/>
          <p:nvPr>
            <p:ph idx="1" type="body"/>
          </p:nvPr>
        </p:nvSpPr>
        <p:spPr>
          <a:xfrm>
            <a:off x="164300" y="942267"/>
            <a:ext cx="11859600" cy="51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Atwell, M. (2024). Portraits of a graduate: Strengthening career and college readiness through social and emotional skill development. Collaborative for Academic, Social, and Emotional Learning. 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Green, S., Sanczyk, A., Chambers, C., Mraz, M., &amp; Polly, D. (2023). College and career readiness: A literature synthesis. Journal of Education, 203(1), 222–229. </a:t>
            </a:r>
            <a:r>
              <a:rPr lang="en-US" sz="1250" u="sng">
                <a:solidFill>
                  <a:schemeClr val="hlink"/>
                </a:solidFill>
                <a:hlinkClick r:id="rId3"/>
              </a:rPr>
              <a:t>https://doi.org/10.1177/00220574211002209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Marcinak, J., Johnston, C. S., Steiner, R. S., &amp; Hirschi, A. (2022). Career preparedness among adolescents: A review of key components and directions for future research. Journal of Career Development, 49(1), 18–40. </a:t>
            </a:r>
            <a:r>
              <a:rPr lang="en-US" sz="1250" u="sng">
                <a:solidFill>
                  <a:schemeClr val="hlink"/>
                </a:solidFill>
                <a:hlinkClick r:id="rId4"/>
              </a:rPr>
              <a:t>https://doi.org/10.1177/0894845320934951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U.S. Chamber of Commerce Foundation, &amp; College Board. (2025). Bridging the readiness gap: Aligning education and workforce systems. </a:t>
            </a:r>
            <a:r>
              <a:rPr lang="en-US" sz="1250" u="sng">
                <a:solidFill>
                  <a:schemeClr val="hlink"/>
                </a:solidFill>
                <a:hlinkClick r:id="rId5"/>
              </a:rPr>
              <a:t>https://www.uschamberfoundation.org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Heller, D. E., Backes, B., &amp; Holzer, H. J. (2017). </a:t>
            </a:r>
            <a:r>
              <a:rPr i="1" lang="en-US" sz="1250"/>
              <a:t>Improving access to postsecondary education: A review of evidence on college navigation and advising</a:t>
            </a:r>
            <a:r>
              <a:rPr lang="en-US" sz="1250"/>
              <a:t>. Brookings Institution. </a:t>
            </a:r>
            <a:r>
              <a:rPr lang="en-US" sz="1250" u="sng">
                <a:solidFill>
                  <a:schemeClr val="hlink"/>
                </a:solidFill>
                <a:hlinkClick r:id="rId6"/>
              </a:rPr>
              <a:t>https://www.brookings.edu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Arnold, M. E. (2018). From Context to Outcomes: A Thriving Model for 4-H Youth Development Programs. </a:t>
            </a:r>
            <a:r>
              <a:rPr i="1" lang="en-US" sz="1250"/>
              <a:t>Journal of Human Sciences and Extension, 6</a:t>
            </a:r>
            <a:r>
              <a:rPr lang="en-US" sz="1250"/>
              <a:t>(1), 11. DOI: </a:t>
            </a:r>
            <a:r>
              <a:rPr lang="en-US" sz="1250" u="sng">
                <a:solidFill>
                  <a:schemeClr val="hlink"/>
                </a:solidFill>
                <a:hlinkClick r:id="rId7"/>
              </a:rPr>
              <a:t>https://doi.org/10.54718/NBNL5438</a:t>
            </a:r>
            <a:endParaRPr sz="1250">
              <a:highlight>
                <a:schemeClr val="accent4"/>
              </a:highlight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Lerner, R. M., Lerner, J. V., &amp; Benson, J. B. (2011). Positive Youth Development: Research and Applications for Promoting Thriving in Adolescence. Advances in Child Development and Behavior, 41, 1-17.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Vyas, A., &amp; Aguilera, A. (2025). Geographic information systems in community research and planning: Methods and applications. </a:t>
            </a:r>
            <a:r>
              <a:rPr i="1" lang="en-US" sz="1250"/>
              <a:t>Journal of Community Informatics.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Gándara, Patricia. 2015. The Implications of Deeper Learning for Adolescent Immigrants and English Language Learners. Students at the Center: Deeper Learning Research Series. Boston, MA: Jobs for the Future.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Kanno, Y. (2021). English learners’ access to and enrollment in college preparatory courses: Implications for college readiness. </a:t>
            </a:r>
            <a:r>
              <a:rPr i="1" lang="en-US" sz="1250"/>
              <a:t>Educational Policy</a:t>
            </a:r>
            <a:r>
              <a:rPr lang="en-US" sz="1250"/>
              <a:t>, 35(5), 789–816.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/>
              <a:t>Johnson, A., &amp; Mercado-Garcia, D. (2022). </a:t>
            </a:r>
            <a:r>
              <a:rPr i="1" lang="en-US" sz="1250"/>
              <a:t>The effects of early college opportunities on English learners.</a:t>
            </a:r>
            <a:r>
              <a:rPr lang="en-US" sz="1250"/>
              <a:t> </a:t>
            </a:r>
            <a:r>
              <a:rPr i="1" lang="en-US" sz="1250"/>
              <a:t>American Educational Research Journal, 59</a:t>
            </a:r>
            <a:r>
              <a:rPr lang="en-US" sz="1250"/>
              <a:t>(4), 719–751. https://doi.org/10.3102/00028312221075068</a:t>
            </a:r>
            <a:endParaRPr sz="125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US" sz="1250">
                <a:highlight>
                  <a:srgbClr val="FFFFFF"/>
                </a:highlight>
              </a:rPr>
              <a:t>Hughes, B.S., Corrigan, M.W., Grove, D. </a:t>
            </a:r>
            <a:r>
              <a:rPr i="1" lang="en-US" sz="1250">
                <a:highlight>
                  <a:srgbClr val="FFFFFF"/>
                </a:highlight>
              </a:rPr>
              <a:t>et al.</a:t>
            </a:r>
            <a:r>
              <a:rPr lang="en-US" sz="1250">
                <a:highlight>
                  <a:srgbClr val="FFFFFF"/>
                </a:highlight>
              </a:rPr>
              <a:t> Integrating arts with STEM and leading with STEAM to increase science learning with equity for emerging bilingual learners in the United States. </a:t>
            </a:r>
            <a:r>
              <a:rPr i="1" lang="en-US" sz="1250">
                <a:highlight>
                  <a:srgbClr val="FFFFFF"/>
                </a:highlight>
              </a:rPr>
              <a:t>IJ STEM Ed</a:t>
            </a:r>
            <a:r>
              <a:rPr lang="en-US" sz="1250">
                <a:highlight>
                  <a:srgbClr val="FFFFFF"/>
                </a:highlight>
              </a:rPr>
              <a:t> 9, 58 (2022). https://doi.org/10.1186/s40594-022-00375-7</a:t>
            </a:r>
            <a:endParaRPr sz="12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52a6fdee5_1_0"/>
          <p:cNvSpPr txBox="1"/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4100"/>
              <a:t>Understanding Youth Opportunity in Ventura County</a:t>
            </a:r>
            <a:r>
              <a:rPr lang="en-US" sz="4100"/>
              <a:t> </a:t>
            </a:r>
            <a:endParaRPr sz="4600"/>
          </a:p>
        </p:txBody>
      </p:sp>
      <p:sp>
        <p:nvSpPr>
          <p:cNvPr id="209" name="Google Shape;209;g3c52a6fdee5_1_0"/>
          <p:cNvSpPr txBox="1"/>
          <p:nvPr>
            <p:ph idx="1" type="body"/>
          </p:nvPr>
        </p:nvSpPr>
        <p:spPr>
          <a:xfrm>
            <a:off x="301300" y="1962500"/>
            <a:ext cx="5903400" cy="3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College and career readiness develops through skills, relationships, and access to opportunities</a:t>
            </a:r>
            <a:r>
              <a:rPr baseline="30000" lang="en-US" sz="2400"/>
              <a:t>1-4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Youth experiences vary depending on where they live and the systems around them</a:t>
            </a:r>
            <a:r>
              <a:rPr baseline="30000" lang="en-US" sz="2400"/>
              <a:t>1-5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Data can help us identify where opportunities already exist and where gaps may remain</a:t>
            </a:r>
            <a:endParaRPr sz="2400"/>
          </a:p>
        </p:txBody>
      </p:sp>
      <p:sp>
        <p:nvSpPr>
          <p:cNvPr id="210" name="Google Shape;210;g3c52a6fdee5_1_0"/>
          <p:cNvSpPr txBox="1"/>
          <p:nvPr/>
        </p:nvSpPr>
        <p:spPr>
          <a:xfrm>
            <a:off x="7086600" y="5368499"/>
            <a:ext cx="48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4H High school students tour and learn from employees at Bayer (Alison Yin/AP Images for National 4-H Council).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3c52a6fdee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1918648"/>
            <a:ext cx="5193217" cy="34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ec314c95b_0_124"/>
          <p:cNvSpPr/>
          <p:nvPr/>
        </p:nvSpPr>
        <p:spPr>
          <a:xfrm>
            <a:off x="2811714" y="2588675"/>
            <a:ext cx="3126900" cy="2435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cec314c95b_0_124"/>
          <p:cNvSpPr txBox="1"/>
          <p:nvPr>
            <p:ph type="title"/>
          </p:nvPr>
        </p:nvSpPr>
        <p:spPr>
          <a:xfrm>
            <a:off x="685800" y="5545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4100"/>
              <a:t>Where 4-H Fits in the Ag Career Pathway</a:t>
            </a:r>
            <a:endParaRPr sz="4600"/>
          </a:p>
        </p:txBody>
      </p:sp>
      <p:sp>
        <p:nvSpPr>
          <p:cNvPr id="218" name="Google Shape;218;g3cec314c95b_0_124"/>
          <p:cNvSpPr txBox="1"/>
          <p:nvPr>
            <p:ph idx="1" type="body"/>
          </p:nvPr>
        </p:nvSpPr>
        <p:spPr>
          <a:xfrm>
            <a:off x="36623" y="2705100"/>
            <a:ext cx="2026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Early Exposure</a:t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School gardens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Ag in the classroom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Farm field trips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9" name="Google Shape;219;g3cec314c95b_0_124"/>
          <p:cNvSpPr txBox="1"/>
          <p:nvPr>
            <p:ph idx="1" type="body"/>
          </p:nvPr>
        </p:nvSpPr>
        <p:spPr>
          <a:xfrm>
            <a:off x="2828588" y="2700950"/>
            <a:ext cx="3126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Applied Learning and Skill Development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Animal science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Gardening and plant science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STEM/STEAM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Natural resource education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Leadership and Communication</a:t>
            </a:r>
            <a:endParaRPr sz="1600"/>
          </a:p>
        </p:txBody>
      </p:sp>
      <p:sp>
        <p:nvSpPr>
          <p:cNvPr id="220" name="Google Shape;220;g3cec314c95b_0_124"/>
          <p:cNvSpPr txBox="1"/>
          <p:nvPr>
            <p:ph idx="1" type="body"/>
          </p:nvPr>
        </p:nvSpPr>
        <p:spPr>
          <a:xfrm>
            <a:off x="6834838" y="2700950"/>
            <a:ext cx="2240400" cy="23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Postsecondary Pathways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Community Colleges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CSU Channel Islands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1" name="Google Shape;221;g3cec314c95b_0_124"/>
          <p:cNvSpPr/>
          <p:nvPr/>
        </p:nvSpPr>
        <p:spPr>
          <a:xfrm>
            <a:off x="1974579" y="3247200"/>
            <a:ext cx="805800" cy="6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cec314c95b_0_124"/>
          <p:cNvSpPr txBox="1"/>
          <p:nvPr>
            <p:ph idx="1" type="body"/>
          </p:nvPr>
        </p:nvSpPr>
        <p:spPr>
          <a:xfrm>
            <a:off x="9780333" y="2701432"/>
            <a:ext cx="27300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Agriculture and Food System Careers</a:t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Farming and ranching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Natural resource management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Food systems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Agricultural technology</a:t>
            </a:r>
            <a:endParaRPr sz="1600"/>
          </a:p>
        </p:txBody>
      </p:sp>
      <p:sp>
        <p:nvSpPr>
          <p:cNvPr id="223" name="Google Shape;223;g3cec314c95b_0_124"/>
          <p:cNvSpPr/>
          <p:nvPr/>
        </p:nvSpPr>
        <p:spPr>
          <a:xfrm>
            <a:off x="6038259" y="3247200"/>
            <a:ext cx="805800" cy="6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cec314c95b_0_124"/>
          <p:cNvSpPr/>
          <p:nvPr/>
        </p:nvSpPr>
        <p:spPr>
          <a:xfrm>
            <a:off x="8971294" y="3247203"/>
            <a:ext cx="805800" cy="66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ec314c95b_0_141"/>
          <p:cNvSpPr txBox="1"/>
          <p:nvPr>
            <p:ph type="title"/>
          </p:nvPr>
        </p:nvSpPr>
        <p:spPr>
          <a:xfrm>
            <a:off x="685800" y="60869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4100"/>
              <a:t>What Makes 4-H Different</a:t>
            </a:r>
            <a:endParaRPr sz="4600"/>
          </a:p>
        </p:txBody>
      </p:sp>
      <p:sp>
        <p:nvSpPr>
          <p:cNvPr id="230" name="Google Shape;230;g3cec314c95b_0_141"/>
          <p:cNvSpPr txBox="1"/>
          <p:nvPr>
            <p:ph idx="1" type="body"/>
          </p:nvPr>
        </p:nvSpPr>
        <p:spPr>
          <a:xfrm>
            <a:off x="54137" y="2243450"/>
            <a:ext cx="3558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Hands-on Learning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Raising animals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Gardening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Environmental science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1" name="Google Shape;231;g3cec314c95b_0_141"/>
          <p:cNvSpPr txBox="1"/>
          <p:nvPr>
            <p:ph idx="1" type="body"/>
          </p:nvPr>
        </p:nvSpPr>
        <p:spPr>
          <a:xfrm>
            <a:off x="4727360" y="2243450"/>
            <a:ext cx="3160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Youth Leadership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Teen teachers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Mentorship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32" name="Google Shape;232;g3cec314c95b_0_141"/>
          <p:cNvSpPr txBox="1"/>
          <p:nvPr>
            <p:ph idx="1" type="body"/>
          </p:nvPr>
        </p:nvSpPr>
        <p:spPr>
          <a:xfrm>
            <a:off x="9099541" y="2243450"/>
            <a:ext cx="29166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Career Skill Development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Responsibility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Entrepreneurship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Career exploration</a:t>
            </a:r>
            <a:endParaRPr sz="1600"/>
          </a:p>
        </p:txBody>
      </p:sp>
      <p:pic>
        <p:nvPicPr>
          <p:cNvPr id="233" name="Google Shape;233;g3cec314c95b_0_141" title="cl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762" y="2778098"/>
            <a:ext cx="1273598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234" name="Google Shape;234;g3cec314c95b_0_141" title="cl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033" y="2778096"/>
            <a:ext cx="1273598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ec314c95b_0_185"/>
          <p:cNvSpPr txBox="1"/>
          <p:nvPr>
            <p:ph type="title"/>
          </p:nvPr>
        </p:nvSpPr>
        <p:spPr>
          <a:xfrm>
            <a:off x="699325" y="3994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</a:pPr>
            <a:r>
              <a:rPr lang="en-US" sz="3600"/>
              <a:t>Examples of project areas youth explore through 4-H experiential learning</a:t>
            </a:r>
            <a:endParaRPr sz="4100"/>
          </a:p>
        </p:txBody>
      </p:sp>
      <p:graphicFrame>
        <p:nvGraphicFramePr>
          <p:cNvPr id="240" name="Google Shape;240;g3cec314c95b_0_185"/>
          <p:cNvGraphicFramePr/>
          <p:nvPr/>
        </p:nvGraphicFramePr>
        <p:xfrm>
          <a:off x="819155" y="18334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{A9D65DCA-72E7-4B97-AF83-14E878978893}</a:tableStyleId>
              </a:tblPr>
              <a:tblGrid>
                <a:gridCol w="2324250"/>
                <a:gridCol w="2521175"/>
                <a:gridCol w="3068875"/>
                <a:gridCol w="2639400"/>
              </a:tblGrid>
              <a:tr h="925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🐖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Animal Science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🌱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Plant and Food Systems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💧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Natural Resources and Environmental Science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⭐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Leadership and Skill Development</a:t>
                      </a:r>
                      <a:br>
                        <a:rPr b="1" lang="en-US" sz="1800">
                          <a:solidFill>
                            <a:schemeClr val="dk1"/>
                          </a:solidFill>
                        </a:rPr>
                      </a:br>
                      <a:endParaRPr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Swine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Sheep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Goats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Poultry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Rabbits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Beef / Dairy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Horses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Gardening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Plant science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Food Production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Food Preservation</a:t>
                      </a:r>
                      <a:endParaRPr sz="1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Water and watershed education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Soil science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Forestry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Environmental stewardship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Beekeeping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Public speaking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Community service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Teen leaders / mentoring</a:t>
                      </a:r>
                      <a:endParaRPr sz="1800"/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-US" sz="1800"/>
                        <a:t>Entrepreneurship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1" name="Google Shape;241;g3cec314c95b_0_185"/>
          <p:cNvSpPr txBox="1"/>
          <p:nvPr/>
        </p:nvSpPr>
        <p:spPr>
          <a:xfrm>
            <a:off x="338343" y="5274474"/>
            <a:ext cx="11623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Delivery modes: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Clubs </a:t>
            </a:r>
            <a:r>
              <a:rPr lang="en-US" sz="1800">
                <a:solidFill>
                  <a:schemeClr val="dk1"/>
                </a:solidFill>
              </a:rPr>
              <a:t> Short-term/Project-based </a:t>
            </a:r>
            <a:r>
              <a:rPr lang="en-US" sz="1800">
                <a:solidFill>
                  <a:schemeClr val="dk1"/>
                </a:solidFill>
              </a:rPr>
              <a:t>• In-school • After-school • Camps • Military • Special Interest Programs/Clubs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e5cbb85b9_1_0"/>
          <p:cNvSpPr txBox="1"/>
          <p:nvPr>
            <p:ph idx="2" type="body"/>
          </p:nvPr>
        </p:nvSpPr>
        <p:spPr>
          <a:xfrm>
            <a:off x="242850" y="1736162"/>
            <a:ext cx="55692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US" sz="2325"/>
              <a:t>Average annual participation since 2022</a:t>
            </a:r>
            <a:endParaRPr sz="2325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325"/>
              <a:t>440</a:t>
            </a:r>
            <a:r>
              <a:rPr lang="en-US" sz="2325"/>
              <a:t> youth </a:t>
            </a:r>
            <a:endParaRPr sz="232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325"/>
              <a:t>91 volunteers</a:t>
            </a:r>
            <a:endParaRPr sz="232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</a:pPr>
            <a:r>
              <a:rPr lang="en-US" sz="2325"/>
              <a:t>Programs primarily delivered through community clubs</a:t>
            </a:r>
            <a:endParaRPr sz="232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</a:pPr>
            <a:r>
              <a:rPr lang="en-US" sz="2325"/>
              <a:t>Ventura County has strong volunteer-led programs, but most youth in the county are not currently connected to 4-H opportunities.</a:t>
            </a:r>
            <a:endParaRPr sz="2325"/>
          </a:p>
        </p:txBody>
      </p:sp>
      <p:sp>
        <p:nvSpPr>
          <p:cNvPr id="248" name="Google Shape;248;g3be5cbb85b9_1_0"/>
          <p:cNvSpPr txBox="1"/>
          <p:nvPr>
            <p:ph type="title"/>
          </p:nvPr>
        </p:nvSpPr>
        <p:spPr>
          <a:xfrm>
            <a:off x="84600" y="811200"/>
            <a:ext cx="58857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lang="en-US" sz="3800"/>
              <a:t>Current 4-H Reach in Ventura County</a:t>
            </a:r>
            <a:endParaRPr sz="3800"/>
          </a:p>
        </p:txBody>
      </p:sp>
      <p:pic>
        <p:nvPicPr>
          <p:cNvPr id="249" name="Google Shape;249;g3be5cbb85b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376" y="334394"/>
            <a:ext cx="5287350" cy="566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db4360489_0_40"/>
          <p:cNvSpPr txBox="1"/>
          <p:nvPr>
            <p:ph type="title"/>
          </p:nvPr>
        </p:nvSpPr>
        <p:spPr>
          <a:xfrm>
            <a:off x="3153150" y="184525"/>
            <a:ext cx="58857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800"/>
              <a:t>Program Parity</a:t>
            </a:r>
            <a:endParaRPr sz="3800"/>
          </a:p>
        </p:txBody>
      </p:sp>
      <p:pic>
        <p:nvPicPr>
          <p:cNvPr id="256" name="Google Shape;256;g3cdb4360489_0_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450" y="1046050"/>
            <a:ext cx="9559100" cy="51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cdb4360489_0_40"/>
          <p:cNvSpPr txBox="1"/>
          <p:nvPr/>
        </p:nvSpPr>
        <p:spPr>
          <a:xfrm>
            <a:off x="203000" y="6089400"/>
            <a:ext cx="51420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Parity gap = difference between youth population demographics and program participation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22c3f5ac0_0_9"/>
          <p:cNvSpPr txBox="1"/>
          <p:nvPr>
            <p:ph type="title"/>
          </p:nvPr>
        </p:nvSpPr>
        <p:spPr>
          <a:xfrm>
            <a:off x="3153150" y="184525"/>
            <a:ext cx="64485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800"/>
              <a:t>What do we do with this?</a:t>
            </a:r>
            <a:endParaRPr sz="3800"/>
          </a:p>
        </p:txBody>
      </p:sp>
      <p:pic>
        <p:nvPicPr>
          <p:cNvPr id="264" name="Google Shape;264;g3d22c3f5ac0_0_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700" y="1759699"/>
            <a:ext cx="7440025" cy="400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d22c3f5ac0_0_9"/>
          <p:cNvSpPr txBox="1"/>
          <p:nvPr/>
        </p:nvSpPr>
        <p:spPr>
          <a:xfrm>
            <a:off x="174375" y="2002350"/>
            <a:ext cx="47697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Target outreach in underrepresented communities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Partner with organizations already serving these youth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Adapt program delivery (location, language, format)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Track changes over time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2025-08-14T18:19:48Z</dcterms:created>
  <dc:creator>Melissa Guillen</dc:creator>
</cp:coreProperties>
</file>