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0" r:id="rId4"/>
    <p:sldMasterId id="214748367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</p:sldIdLst>
  <p:sldSz cy="5143500" cx="9144000"/>
  <p:notesSz cx="6858000" cy="9144000"/>
  <p:embeddedFontLst>
    <p:embeddedFont>
      <p:font typeface="Ubuntu"/>
      <p:regular r:id="rId28"/>
      <p:bold r:id="rId29"/>
      <p:italic r:id="rId30"/>
      <p:boldItalic r:id="rId31"/>
    </p:embeddedFont>
    <p:embeddedFont>
      <p:font typeface="Raleway"/>
      <p:regular r:id="rId32"/>
      <p:bold r:id="rId33"/>
      <p:italic r:id="rId34"/>
      <p:boldItalic r:id="rId35"/>
    </p:embeddedFont>
    <p:embeddedFont>
      <p:font typeface="Nunito"/>
      <p:regular r:id="rId36"/>
      <p:bold r:id="rId37"/>
      <p:italic r:id="rId38"/>
      <p:boldItalic r:id="rId39"/>
    </p:embeddedFont>
    <p:embeddedFont>
      <p:font typeface="Lato"/>
      <p:regular r:id="rId40"/>
      <p:bold r:id="rId41"/>
      <p:italic r:id="rId42"/>
      <p:boldItalic r:id="rId4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Lato-regular.fntdata"/><Relationship Id="rId20" Type="http://schemas.openxmlformats.org/officeDocument/2006/relationships/slide" Target="slides/slide14.xml"/><Relationship Id="rId42" Type="http://schemas.openxmlformats.org/officeDocument/2006/relationships/font" Target="fonts/Lato-italic.fntdata"/><Relationship Id="rId41" Type="http://schemas.openxmlformats.org/officeDocument/2006/relationships/font" Target="fonts/Lato-bold.fntdata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43" Type="http://schemas.openxmlformats.org/officeDocument/2006/relationships/font" Target="fonts/Lato-boldItalic.fntdata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font" Target="fonts/Ubuntu-regular.fntdata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font" Target="fonts/Ubuntu-bold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Ubuntu-boldItalic.fntdata"/><Relationship Id="rId30" Type="http://schemas.openxmlformats.org/officeDocument/2006/relationships/font" Target="fonts/Ubuntu-italic.fntdata"/><Relationship Id="rId11" Type="http://schemas.openxmlformats.org/officeDocument/2006/relationships/slide" Target="slides/slide5.xml"/><Relationship Id="rId33" Type="http://schemas.openxmlformats.org/officeDocument/2006/relationships/font" Target="fonts/Raleway-bold.fntdata"/><Relationship Id="rId10" Type="http://schemas.openxmlformats.org/officeDocument/2006/relationships/slide" Target="slides/slide4.xml"/><Relationship Id="rId32" Type="http://schemas.openxmlformats.org/officeDocument/2006/relationships/font" Target="fonts/Raleway-regular.fntdata"/><Relationship Id="rId13" Type="http://schemas.openxmlformats.org/officeDocument/2006/relationships/slide" Target="slides/slide7.xml"/><Relationship Id="rId35" Type="http://schemas.openxmlformats.org/officeDocument/2006/relationships/font" Target="fonts/Raleway-boldItalic.fntdata"/><Relationship Id="rId12" Type="http://schemas.openxmlformats.org/officeDocument/2006/relationships/slide" Target="slides/slide6.xml"/><Relationship Id="rId34" Type="http://schemas.openxmlformats.org/officeDocument/2006/relationships/font" Target="fonts/Raleway-italic.fntdata"/><Relationship Id="rId15" Type="http://schemas.openxmlformats.org/officeDocument/2006/relationships/slide" Target="slides/slide9.xml"/><Relationship Id="rId37" Type="http://schemas.openxmlformats.org/officeDocument/2006/relationships/font" Target="fonts/Nunito-bold.fntdata"/><Relationship Id="rId14" Type="http://schemas.openxmlformats.org/officeDocument/2006/relationships/slide" Target="slides/slide8.xml"/><Relationship Id="rId36" Type="http://schemas.openxmlformats.org/officeDocument/2006/relationships/font" Target="fonts/Nunito-regular.fntdata"/><Relationship Id="rId17" Type="http://schemas.openxmlformats.org/officeDocument/2006/relationships/slide" Target="slides/slide11.xml"/><Relationship Id="rId39" Type="http://schemas.openxmlformats.org/officeDocument/2006/relationships/font" Target="fonts/Nunito-boldItalic.fntdata"/><Relationship Id="rId16" Type="http://schemas.openxmlformats.org/officeDocument/2006/relationships/slide" Target="slides/slide10.xml"/><Relationship Id="rId38" Type="http://schemas.openxmlformats.org/officeDocument/2006/relationships/font" Target="fonts/Nunito-italic.fntdata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esrl.noaa.gov/gmd/education/info_activities/pdfs/CTA_the_methane_cycle.pdf" TargetMode="Externa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globalclimate.ucr.edu/resources.html" TargetMode="External"/><Relationship Id="rId3" Type="http://schemas.openxmlformats.org/officeDocument/2006/relationships/hyperlink" Target="https://climatekids.nasa.gov/greenhouse-effect/" TargetMode="Externa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epa.gov/sites/production/files/2019-06/documents/methane_emissions_overview_may2019.pdf" TargetMode="Externa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3d2e1d84086_1_1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3d2e1d84086_1_1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3d2e1d84086_1_2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3d2e1d84086_1_2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3d2e1d84086_1_20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Google Shape;199;g3d2e1d84086_1_2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https://www.esrl.noaa.gov/gmd/education/info_activities/pdfs/CTA_the_methane_cycle.pdf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3d2e1d84086_1_2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Google Shape;205;g3d2e1d84086_1_2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3d2e1d84086_1_2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Google Shape;210;g3d2e1d84086_1_2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3d2e1d84086_1_2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3d2e1d84086_1_2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3d2e1d84086_1_2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3d2e1d84086_1_2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3d2e1d84086_1_2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3d2e1d84086_1_2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3d2e1d84086_1_2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" name="Google Shape;239;g3d2e1d84086_1_2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3d2e1d84086_1_2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5" name="Google Shape;245;g3d2e1d84086_1_2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7d2fd2f445_0_1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7d2fd2f445_0_1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990000"/>
                </a:solidFill>
                <a:highlight>
                  <a:srgbClr val="FFFFFF"/>
                </a:highlight>
              </a:rPr>
              <a:t>What is the greenhouse effect?</a:t>
            </a:r>
            <a:endParaRPr b="1" sz="1200">
              <a:solidFill>
                <a:srgbClr val="990000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highlight>
                  <a:srgbClr val="FFFFFF"/>
                </a:highlight>
              </a:rPr>
              <a:t>This refers to the retention of the sun's warmth in the Earth's lower atmosphere by greenhouse gases. These gases (primarily carbon dioxide, methane and nitrous oxide) act as a thermal blanket for the planet, warming the surface to a life-supporting average of 59 degrees Fahrenheit (15 degrees Celcius). The recent rapid increase in greenhouse gases has resulted in a thickening of the atmosphere. The thicker atmosphere traps more solar radiation and in turn, raises the global temperature.</a:t>
            </a:r>
            <a:endParaRPr sz="1200"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50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rPr lang="en" sz="1200">
                <a:highlight>
                  <a:srgbClr val="FFFFFF"/>
                </a:highlight>
              </a:rPr>
              <a:t>From: </a:t>
            </a:r>
            <a:r>
              <a:rPr lang="en" u="sng">
                <a:solidFill>
                  <a:schemeClr val="hlink"/>
                </a:solidFill>
                <a:hlinkClick r:id="rId2"/>
              </a:rPr>
              <a:t>https://globalclimate.ucr.edu/resources.html</a:t>
            </a:r>
            <a:endParaRPr sz="1200"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50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rPr lang="en" sz="1200">
                <a:highlight>
                  <a:srgbClr val="FFFFFF"/>
                </a:highlight>
              </a:rPr>
              <a:t>More info about the greenhouse effect: </a:t>
            </a:r>
            <a:r>
              <a:rPr lang="en" u="sng">
                <a:solidFill>
                  <a:schemeClr val="hlink"/>
                </a:solidFill>
                <a:hlinkClick r:id="rId3"/>
              </a:rPr>
              <a:t>https://climatekids.nasa.gov/greenhouse-effect/</a:t>
            </a:r>
            <a:endParaRPr sz="1200"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11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3d2e1d84086_1_2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0" name="Google Shape;250;g3d2e1d84086_1_2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https://www.epa.gov/sites/production/files/2019-06/documents/methane_emissions_overview_may2019.pdf</a:t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3d2e1d84086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" name="Google Shape;255;g3d2e1d84086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3d2e1d84086_1_1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3d2e1d84086_1_1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3d2e1d84086_1_1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3d2e1d84086_1_1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3d2e1d84086_1_1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3d2e1d84086_1_1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3d2e1d84086_1_1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3d2e1d84086_1_1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3d2e1d84086_1_1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3d2e1d84086_1_1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3d2e1d84086_1_1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3d2e1d84086_1_1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3d2e1d84086_1_1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3d2e1d84086_1_1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lt2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4" name="Google Shape;14;p2"/>
          <p:cNvSpPr txBox="1"/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dk1"/>
        </a:solidFill>
      </p:bgPr>
    </p:bg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oogle Shape;74;p11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75" name="Google Shape;75;p11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" name="Google Shape;76;p11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7" name="Google Shape;77;p11"/>
          <p:cNvSpPr txBox="1"/>
          <p:nvPr>
            <p:ph hasCustomPrompt="1" type="title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8" name="Google Shape;78;p11"/>
          <p:cNvSpPr txBox="1"/>
          <p:nvPr>
            <p:ph idx="1" type="body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9" name="Google Shape;79;p11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2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4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88" name="Google Shape;88;p14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89" name="Google Shape;89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92" name="Google Shape;92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5" name="Google Shape;95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6" name="Google Shape;96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9" name="Google Shape;99;p1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00" name="Google Shape;100;p17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01" name="Google Shape;101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4" name="Google Shape;104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07" name="Google Shape;107;p19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08" name="Google Shape;108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0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11" name="Google Shape;111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" name="Google Shape;114;p21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15" name="Google Shape;115;p21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16" name="Google Shape;116;p21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17" name="Google Shape;117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8;p3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9" name="Google Shape;19;p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1" name="Google Shape;21;p3"/>
          <p:cNvSpPr txBox="1"/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120" name="Google Shape;120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3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23" name="Google Shape;123;p23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24" name="Google Shape;124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5" name="Google Shape;25;p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26" name="Google Shape;26;p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" name="Google Shape;27;p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8" name="Google Shape;28;p4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29" name="Google Shape;29;p4"/>
          <p:cNvSpPr txBox="1"/>
          <p:nvPr>
            <p:ph idx="1" type="body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3" name="Google Shape;33;p5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34" name="Google Shape;34;p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" name="Google Shape;35;p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6" name="Google Shape;36;p5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37" name="Google Shape;37;p5"/>
          <p:cNvSpPr txBox="1"/>
          <p:nvPr>
            <p:ph idx="1" type="body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8" name="Google Shape;38;p5"/>
          <p:cNvSpPr txBox="1"/>
          <p:nvPr>
            <p:ph idx="2" type="body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9" name="Google Shape;39;p5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2" name="Google Shape;42;p6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43" name="Google Shape;43;p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" name="Google Shape;44;p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5" name="Google Shape;45;p6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6" name="Google Shape;46;p6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9" name="Google Shape;49;p7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50" name="Google Shape;50;p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" name="Google Shape;51;p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2" name="Google Shape;52;p7"/>
          <p:cNvSpPr txBox="1"/>
          <p:nvPr>
            <p:ph type="title"/>
          </p:nvPr>
        </p:nvSpPr>
        <p:spPr>
          <a:xfrm>
            <a:off x="730000" y="1318650"/>
            <a:ext cx="3300900" cy="138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53" name="Google Shape;53;p7"/>
          <p:cNvSpPr txBox="1"/>
          <p:nvPr>
            <p:ph idx="1" type="body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4" name="Google Shape;54;p7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3"/>
        </a:solid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8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57" name="Google Shape;57;p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" name="Google Shape;58;p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9" name="Google Shape;59;p8"/>
          <p:cNvSpPr txBox="1"/>
          <p:nvPr>
            <p:ph type="title"/>
          </p:nvPr>
        </p:nvSpPr>
        <p:spPr>
          <a:xfrm>
            <a:off x="729450" y="864300"/>
            <a:ext cx="7021200" cy="2985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0" name="Google Shape;60;p8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63" name="Google Shape;63;p9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64" name="Google Shape;64;p9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" name="Google Shape;65;p9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6" name="Google Shape;66;p9"/>
          <p:cNvSpPr txBox="1"/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67" name="Google Shape;67;p9"/>
          <p:cNvSpPr txBox="1"/>
          <p:nvPr>
            <p:ph idx="1" type="subTitle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68" name="Google Shape;68;p9"/>
          <p:cNvSpPr txBox="1"/>
          <p:nvPr>
            <p:ph idx="2" type="body"/>
          </p:nvPr>
        </p:nvSpPr>
        <p:spPr>
          <a:xfrm>
            <a:off x="5174225" y="1352625"/>
            <a:ext cx="3374400" cy="302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9" name="Google Shape;69;p9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0"/>
          <p:cNvSpPr txBox="1"/>
          <p:nvPr>
            <p:ph idx="1" type="body"/>
          </p:nvPr>
        </p:nvSpPr>
        <p:spPr>
          <a:xfrm>
            <a:off x="724950" y="4372551"/>
            <a:ext cx="7697400" cy="46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72" name="Google Shape;72;p10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treamline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9845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9845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9845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9845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29845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29845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29845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29845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" name="Google Shape;84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5" name="Google Shape;85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3.xml"/><Relationship Id="rId3" Type="http://schemas.openxmlformats.org/officeDocument/2006/relationships/hyperlink" Target="https://youtu.be/gpa8Oz9DRbY?si=x6QtgFQnUKDcKTS9" TargetMode="External"/><Relationship Id="rId4" Type="http://schemas.openxmlformats.org/officeDocument/2006/relationships/image" Target="../media/image1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7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0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8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6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8.xml"/><Relationship Id="rId3" Type="http://schemas.openxmlformats.org/officeDocument/2006/relationships/hyperlink" Target="https://youtu.be/ztWHqUFJRTs?si=TTK13mpmASkybpzn" TargetMode="External"/><Relationship Id="rId4" Type="http://schemas.openxmlformats.org/officeDocument/2006/relationships/image" Target="../media/image19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9.xml"/><Relationship Id="rId3" Type="http://schemas.openxmlformats.org/officeDocument/2006/relationships/hyperlink" Target="https://edpuzzle.com/media/69af21fdc6477ec62c9c6388" TargetMode="External"/><Relationship Id="rId4" Type="http://schemas.openxmlformats.org/officeDocument/2006/relationships/image" Target="../media/image1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climate.nasa.gov/causes/" TargetMode="External"/><Relationship Id="rId4" Type="http://schemas.openxmlformats.org/officeDocument/2006/relationships/image" Target="../media/image4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5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Relationship Id="rId3" Type="http://schemas.openxmlformats.org/officeDocument/2006/relationships/hyperlink" Target="https://youtu.be/EJsD2UlUpjo?si=5ytG5m5V2UvhVt2c" TargetMode="External"/><Relationship Id="rId4" Type="http://schemas.openxmlformats.org/officeDocument/2006/relationships/image" Target="../media/image1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png"/><Relationship Id="rId4" Type="http://schemas.openxmlformats.org/officeDocument/2006/relationships/image" Target="../media/image1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oceanservice.noaa.gov/facts/carbon-cycle.html" TargetMode="Externa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5"/>
          <p:cNvSpPr txBox="1"/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Lesson 8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4"/>
          <p:cNvSpPr txBox="1"/>
          <p:nvPr>
            <p:ph type="title"/>
          </p:nvPr>
        </p:nvSpPr>
        <p:spPr>
          <a:xfrm>
            <a:off x="311700" y="1311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Methane Sources</a:t>
            </a:r>
            <a:endParaRPr/>
          </a:p>
        </p:txBody>
      </p:sp>
      <p:sp>
        <p:nvSpPr>
          <p:cNvPr id="188" name="Google Shape;188;p34"/>
          <p:cNvSpPr txBox="1"/>
          <p:nvPr>
            <p:ph idx="1" type="body"/>
          </p:nvPr>
        </p:nvSpPr>
        <p:spPr>
          <a:xfrm>
            <a:off x="311700" y="778175"/>
            <a:ext cx="3999900" cy="416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Human Causes</a:t>
            </a:r>
            <a:endParaRPr b="1"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Ubuntu"/>
              <a:buChar char="●"/>
            </a:pPr>
            <a:r>
              <a:rPr b="1" lang="en" sz="1800">
                <a:solidFill>
                  <a:schemeClr val="dk1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rPr>
              <a:t>Livestock such as cows, pigs and goats</a:t>
            </a:r>
            <a:r>
              <a:rPr b="1" lang="en" sz="1800">
                <a:solidFill>
                  <a:schemeClr val="dk1"/>
                </a:solidFill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 - </a:t>
            </a:r>
            <a:r>
              <a:rPr lang="en" sz="1800">
                <a:solidFill>
                  <a:schemeClr val="dk1"/>
                </a:solidFill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they produce methane during their digestive process and in their manure.</a:t>
            </a:r>
            <a:endParaRPr sz="1800">
              <a:solidFill>
                <a:schemeClr val="dk1"/>
              </a:solidFill>
              <a:highlight>
                <a:schemeClr val="lt1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Ubuntu"/>
              <a:buChar char="●"/>
            </a:pPr>
            <a:r>
              <a:rPr b="1"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Land use</a:t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●"/>
            </a:pPr>
            <a:r>
              <a:rPr b="1"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Energy and Industry</a:t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Font typeface="Calibri"/>
              <a:buChar char="●"/>
            </a:pPr>
            <a:r>
              <a:rPr b="1"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Waste from home and business</a:t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Google Shape;189;p34"/>
          <p:cNvSpPr txBox="1"/>
          <p:nvPr>
            <p:ph idx="2" type="body"/>
          </p:nvPr>
        </p:nvSpPr>
        <p:spPr>
          <a:xfrm>
            <a:off x="4832400" y="703800"/>
            <a:ext cx="3999900" cy="416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Natural Causes</a:t>
            </a:r>
            <a:endParaRPr b="1"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●"/>
            </a:pPr>
            <a:r>
              <a:rPr b="1"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Wetlands</a:t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0" name="Google Shape;190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88675" y="2257823"/>
            <a:ext cx="2943625" cy="1878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59650" y="3645050"/>
            <a:ext cx="2093375" cy="1377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" name="Google Shape;196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1575" y="212775"/>
            <a:ext cx="4613294" cy="4838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6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02" name="Google Shape;202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7097796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Google Shape;207;p37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8537819" cy="4838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8"/>
          <p:cNvSpPr txBox="1"/>
          <p:nvPr>
            <p:ph type="title"/>
          </p:nvPr>
        </p:nvSpPr>
        <p:spPr>
          <a:xfrm>
            <a:off x="311700" y="1311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Nitrous Oxide Sources</a:t>
            </a:r>
            <a:endParaRPr/>
          </a:p>
        </p:txBody>
      </p:sp>
      <p:sp>
        <p:nvSpPr>
          <p:cNvPr id="213" name="Google Shape;213;p38"/>
          <p:cNvSpPr txBox="1"/>
          <p:nvPr>
            <p:ph idx="1" type="body"/>
          </p:nvPr>
        </p:nvSpPr>
        <p:spPr>
          <a:xfrm>
            <a:off x="311700" y="778175"/>
            <a:ext cx="3999900" cy="416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Human Causes</a:t>
            </a:r>
            <a:endParaRPr b="1" sz="2000">
              <a:solidFill>
                <a:schemeClr val="dk1"/>
              </a:solidFill>
              <a:highlight>
                <a:schemeClr val="lt1"/>
              </a:highlight>
              <a:latin typeface="Ubuntu"/>
              <a:ea typeface="Ubuntu"/>
              <a:cs typeface="Ubuntu"/>
              <a:sym typeface="Ubuntu"/>
            </a:endParaRPr>
          </a:p>
          <a:p>
            <a:pPr indent="-3683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Ubuntu"/>
              <a:buChar char="●"/>
            </a:pPr>
            <a:r>
              <a:rPr b="1" lang="en" sz="2200">
                <a:solidFill>
                  <a:schemeClr val="dk1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rPr>
              <a:t>Agriculture </a:t>
            </a:r>
            <a:r>
              <a:rPr b="1" lang="en" sz="2200">
                <a:solidFill>
                  <a:schemeClr val="dk1"/>
                </a:solidFill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- </a:t>
            </a:r>
            <a:r>
              <a:rPr lang="en" sz="2200">
                <a:solidFill>
                  <a:schemeClr val="dk1"/>
                </a:solidFill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fertilizer, manure, burning crops, soil management</a:t>
            </a:r>
            <a:endParaRPr sz="2200">
              <a:solidFill>
                <a:schemeClr val="dk1"/>
              </a:solidFill>
              <a:highlight>
                <a:schemeClr val="lt1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b="1" lang="en" sz="2200">
                <a:solidFill>
                  <a:schemeClr val="dk1"/>
                </a:solidFill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Human Industry</a:t>
            </a:r>
            <a:endParaRPr b="1" sz="2200">
              <a:solidFill>
                <a:schemeClr val="dk1"/>
              </a:solidFill>
              <a:highlight>
                <a:schemeClr val="lt1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b="1" lang="en" sz="2200">
                <a:solidFill>
                  <a:schemeClr val="dk1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rPr>
              <a:t>Fuel </a:t>
            </a:r>
            <a:r>
              <a:rPr b="1" lang="en" sz="2200">
                <a:solidFill>
                  <a:schemeClr val="dk1"/>
                </a:solidFill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combustion</a:t>
            </a:r>
            <a:endParaRPr b="1" sz="2200">
              <a:solidFill>
                <a:schemeClr val="dk1"/>
              </a:solidFill>
              <a:highlight>
                <a:schemeClr val="lt1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b="1" lang="en" sz="2200">
                <a:solidFill>
                  <a:schemeClr val="dk1"/>
                </a:solidFill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Wastewater treatment</a:t>
            </a:r>
            <a:endParaRPr b="1" sz="2200">
              <a:solidFill>
                <a:schemeClr val="dk1"/>
              </a:solidFill>
              <a:highlight>
                <a:schemeClr val="lt1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p38"/>
          <p:cNvSpPr txBox="1"/>
          <p:nvPr>
            <p:ph idx="2" type="body"/>
          </p:nvPr>
        </p:nvSpPr>
        <p:spPr>
          <a:xfrm>
            <a:off x="4832400" y="703800"/>
            <a:ext cx="3999900" cy="416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Natural Causes</a:t>
            </a:r>
            <a:endParaRPr b="1"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●"/>
            </a:pPr>
            <a:r>
              <a:rPr b="1" lang="en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Bacteria breaking down nitrogen in soil</a:t>
            </a:r>
            <a:endParaRPr b="1"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5" name="Google Shape;215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07952" y="2306125"/>
            <a:ext cx="4480549" cy="2990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3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p39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222" name="Google Shape;222;p39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23" name="Google Shape;223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8327" y="148975"/>
            <a:ext cx="4221525" cy="4702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Google Shape;228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86075" y="0"/>
            <a:ext cx="4776466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41"/>
          <p:cNvSpPr txBox="1"/>
          <p:nvPr>
            <p:ph type="title"/>
          </p:nvPr>
        </p:nvSpPr>
        <p:spPr>
          <a:xfrm>
            <a:off x="311700" y="1311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Fluorinated Gases Sources</a:t>
            </a:r>
            <a:endParaRPr/>
          </a:p>
        </p:txBody>
      </p:sp>
      <p:sp>
        <p:nvSpPr>
          <p:cNvPr id="234" name="Google Shape;234;p41"/>
          <p:cNvSpPr txBox="1"/>
          <p:nvPr>
            <p:ph idx="1" type="body"/>
          </p:nvPr>
        </p:nvSpPr>
        <p:spPr>
          <a:xfrm>
            <a:off x="311700" y="778175"/>
            <a:ext cx="3999900" cy="416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Human Causes</a:t>
            </a:r>
            <a:endParaRPr b="1" sz="2000">
              <a:solidFill>
                <a:schemeClr val="dk1"/>
              </a:solidFill>
              <a:highlight>
                <a:schemeClr val="lt1"/>
              </a:highlight>
              <a:latin typeface="Ubuntu"/>
              <a:ea typeface="Ubuntu"/>
              <a:cs typeface="Ubuntu"/>
              <a:sym typeface="Ubuntu"/>
            </a:endParaRPr>
          </a:p>
          <a:p>
            <a:pPr indent="-3556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Ubuntu"/>
              <a:buChar char="●"/>
            </a:pPr>
            <a:r>
              <a:rPr b="1" lang="en" sz="2000">
                <a:solidFill>
                  <a:schemeClr val="dk1"/>
                </a:solidFill>
                <a:highlight>
                  <a:schemeClr val="lt1"/>
                </a:highlight>
                <a:latin typeface="Ubuntu"/>
                <a:ea typeface="Ubuntu"/>
                <a:cs typeface="Ubuntu"/>
                <a:sym typeface="Ubuntu"/>
              </a:rPr>
              <a:t>Refrigerants</a:t>
            </a:r>
            <a:endParaRPr b="1" sz="2000">
              <a:solidFill>
                <a:schemeClr val="dk1"/>
              </a:solidFill>
              <a:highlight>
                <a:schemeClr val="lt1"/>
              </a:highlight>
              <a:latin typeface="Ubuntu"/>
              <a:ea typeface="Ubuntu"/>
              <a:cs typeface="Ubuntu"/>
              <a:sym typeface="Ubuntu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Ubuntu"/>
              <a:buChar char="●"/>
            </a:pPr>
            <a:r>
              <a:rPr b="1" lang="en" sz="2000">
                <a:solidFill>
                  <a:schemeClr val="dk1"/>
                </a:solidFill>
                <a:highlight>
                  <a:schemeClr val="lt1"/>
                </a:highlight>
                <a:latin typeface="Ubuntu"/>
                <a:ea typeface="Ubuntu"/>
                <a:cs typeface="Ubuntu"/>
                <a:sym typeface="Ubuntu"/>
              </a:rPr>
              <a:t>Human Industry</a:t>
            </a:r>
            <a:endParaRPr b="1" sz="2200">
              <a:solidFill>
                <a:schemeClr val="dk1"/>
              </a:solidFill>
              <a:highlight>
                <a:srgbClr val="FFFF00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5" name="Google Shape;235;p41"/>
          <p:cNvSpPr txBox="1"/>
          <p:nvPr>
            <p:ph idx="2" type="body"/>
          </p:nvPr>
        </p:nvSpPr>
        <p:spPr>
          <a:xfrm>
            <a:off x="4832400" y="703800"/>
            <a:ext cx="3999900" cy="416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Natural Causes</a:t>
            </a:r>
            <a:endParaRPr b="1"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●"/>
            </a:pPr>
            <a:r>
              <a:rPr b="1" lang="en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n/a</a:t>
            </a:r>
            <a:endParaRPr b="1"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6" name="Google Shape;236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11420" y="2361925"/>
            <a:ext cx="3281525" cy="2191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oogle Shape;241;p42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9149" y="833750"/>
            <a:ext cx="7435225" cy="4309749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p42"/>
          <p:cNvSpPr txBox="1"/>
          <p:nvPr/>
        </p:nvSpPr>
        <p:spPr>
          <a:xfrm>
            <a:off x="485375" y="65200"/>
            <a:ext cx="7558200" cy="74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Climate Change Tetris.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Google Shape;247;p43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7059616" cy="4838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6"/>
          <p:cNvSpPr txBox="1"/>
          <p:nvPr>
            <p:ph type="title"/>
          </p:nvPr>
        </p:nvSpPr>
        <p:spPr>
          <a:xfrm>
            <a:off x="340050" y="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Greenhouse Effect - Animation</a:t>
            </a:r>
            <a:endParaRPr/>
          </a:p>
        </p:txBody>
      </p:sp>
      <p:pic>
        <p:nvPicPr>
          <p:cNvPr id="137" name="Google Shape;137;p26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3125" y="495300"/>
            <a:ext cx="6877050" cy="4152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oogle Shape;252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4800" y="207688"/>
            <a:ext cx="8839201" cy="47281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45"/>
          <p:cNvSpPr txBox="1"/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8" name="Google Shape;258;p45"/>
          <p:cNvSpPr txBox="1"/>
          <p:nvPr>
            <p:ph idx="1" type="subTitle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7"/>
          <p:cNvSpPr txBox="1"/>
          <p:nvPr>
            <p:ph type="title"/>
          </p:nvPr>
        </p:nvSpPr>
        <p:spPr>
          <a:xfrm>
            <a:off x="311700" y="707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Greenhouse Gases</a:t>
            </a:r>
            <a:endParaRPr b="1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43" name="Google Shape;143;p27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7800" y="759600"/>
            <a:ext cx="7338601" cy="419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8"/>
          <p:cNvSpPr txBox="1"/>
          <p:nvPr>
            <p:ph type="title"/>
          </p:nvPr>
        </p:nvSpPr>
        <p:spPr>
          <a:xfrm>
            <a:off x="311700" y="2759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Greenhouse Gases Notes</a:t>
            </a:r>
            <a:endParaRPr b="1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9" name="Google Shape;149;p2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3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Greenhouse Effect: A </a:t>
            </a:r>
            <a:r>
              <a:rPr b="1" lang="en" sz="3300" u="sng">
                <a:solidFill>
                  <a:schemeClr val="dk1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rPr>
              <a:t>warming </a:t>
            </a:r>
            <a:r>
              <a:rPr lang="en" sz="3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of the </a:t>
            </a:r>
            <a:r>
              <a:rPr lang="en" sz="3300">
                <a:solidFill>
                  <a:srgbClr val="2B2B2B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earth that results when gases in the atmosphere trap heat from the sun that would otherwise escape into </a:t>
            </a:r>
            <a:r>
              <a:rPr b="1" lang="en" sz="3300" u="sng">
                <a:solidFill>
                  <a:srgbClr val="2B2B2B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rPr>
              <a:t>space</a:t>
            </a:r>
            <a:r>
              <a:rPr lang="en" sz="3300">
                <a:solidFill>
                  <a:srgbClr val="2B2B2B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. </a:t>
            </a:r>
            <a:endParaRPr sz="3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9"/>
          <p:cNvSpPr txBox="1"/>
          <p:nvPr>
            <p:ph type="title"/>
          </p:nvPr>
        </p:nvSpPr>
        <p:spPr>
          <a:xfrm>
            <a:off x="311700" y="2759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Greenhouse Gases Notes</a:t>
            </a:r>
            <a:endParaRPr b="1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5" name="Google Shape;155;p2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3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Greenhouse Gases: Gases that trap </a:t>
            </a:r>
            <a:r>
              <a:rPr b="1" lang="en" sz="3300" u="sng">
                <a:solidFill>
                  <a:schemeClr val="dk1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rPr>
              <a:t>heat </a:t>
            </a:r>
            <a:r>
              <a:rPr lang="en" sz="3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 Earth’s atmosphere.</a:t>
            </a:r>
            <a:endParaRPr sz="3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30"/>
          <p:cNvSpPr txBox="1"/>
          <p:nvPr>
            <p:ph idx="1" type="body"/>
          </p:nvPr>
        </p:nvSpPr>
        <p:spPr>
          <a:xfrm>
            <a:off x="5500450" y="454325"/>
            <a:ext cx="3331800" cy="411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b="1" lang="en" sz="2400"/>
              <a:t>The Main Greenhouse Gasses</a:t>
            </a:r>
            <a:endParaRPr b="1" sz="2400"/>
          </a:p>
        </p:txBody>
      </p:sp>
      <p:pic>
        <p:nvPicPr>
          <p:cNvPr id="161" name="Google Shape;161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800" y="0"/>
            <a:ext cx="4827248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31"/>
          <p:cNvSpPr txBox="1"/>
          <p:nvPr>
            <p:ph type="title"/>
          </p:nvPr>
        </p:nvSpPr>
        <p:spPr>
          <a:xfrm>
            <a:off x="311700" y="1311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Carbon Dioxide Sources</a:t>
            </a:r>
            <a:endParaRPr/>
          </a:p>
        </p:txBody>
      </p:sp>
      <p:sp>
        <p:nvSpPr>
          <p:cNvPr id="167" name="Google Shape;167;p31"/>
          <p:cNvSpPr txBox="1"/>
          <p:nvPr>
            <p:ph idx="1" type="body"/>
          </p:nvPr>
        </p:nvSpPr>
        <p:spPr>
          <a:xfrm>
            <a:off x="311700" y="778175"/>
            <a:ext cx="3999900" cy="416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Human Causes</a:t>
            </a:r>
            <a:endParaRPr b="1"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Ubuntu"/>
              <a:buChar char="●"/>
            </a:pPr>
            <a:r>
              <a:rPr b="1" lang="en" sz="1800">
                <a:solidFill>
                  <a:schemeClr val="dk1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rPr>
              <a:t>Burning Fossil Fuels </a:t>
            </a:r>
            <a:r>
              <a:rPr lang="en" sz="1800">
                <a:solidFill>
                  <a:schemeClr val="dk1"/>
                </a:solidFill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- (coal, gas, oil).  For industry, electricity, transportation, etc.</a:t>
            </a:r>
            <a:endParaRPr sz="1800">
              <a:solidFill>
                <a:schemeClr val="dk1"/>
              </a:solidFill>
              <a:highlight>
                <a:schemeClr val="lt1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Font typeface="Ubuntu"/>
              <a:buChar char="●"/>
            </a:pPr>
            <a:r>
              <a:rPr b="1" lang="en" sz="1800">
                <a:solidFill>
                  <a:schemeClr val="dk1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rPr>
              <a:t>Deforestation</a:t>
            </a:r>
            <a:r>
              <a:rPr lang="en" sz="1800">
                <a:solidFill>
                  <a:schemeClr val="dk1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1800">
                <a:solidFill>
                  <a:schemeClr val="dk1"/>
                </a:solidFill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- permanent removal of trees (for agriculture, construction, human development)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31"/>
          <p:cNvSpPr txBox="1"/>
          <p:nvPr>
            <p:ph idx="2" type="body"/>
          </p:nvPr>
        </p:nvSpPr>
        <p:spPr>
          <a:xfrm>
            <a:off x="4832400" y="703800"/>
            <a:ext cx="3999900" cy="416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Natural Causes</a:t>
            </a:r>
            <a:endParaRPr b="1"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●"/>
            </a:pPr>
            <a:r>
              <a:rPr b="1"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Wildfires</a:t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●"/>
            </a:pPr>
            <a:r>
              <a:rPr b="1"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Volcanic eruptions</a:t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●"/>
            </a:pPr>
            <a:r>
              <a:rPr b="1"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Decomposition</a:t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●"/>
            </a:pPr>
            <a:r>
              <a:rPr b="1"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Respiration</a:t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9" name="Google Shape;169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275" y="3525450"/>
            <a:ext cx="2081350" cy="1417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20276" y="3222550"/>
            <a:ext cx="2880026" cy="1920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Google Shape;175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27000" y="0"/>
            <a:ext cx="5207821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33"/>
          <p:cNvSpPr txBox="1"/>
          <p:nvPr>
            <p:ph type="title"/>
          </p:nvPr>
        </p:nvSpPr>
        <p:spPr>
          <a:xfrm>
            <a:off x="113575" y="0"/>
            <a:ext cx="8304300" cy="47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Short Video about the Carbon Cycle</a:t>
            </a:r>
            <a:endParaRPr/>
          </a:p>
        </p:txBody>
      </p:sp>
      <p:sp>
        <p:nvSpPr>
          <p:cNvPr id="181" name="Google Shape;181;p33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82" name="Google Shape;182;p33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3575" y="600063"/>
            <a:ext cx="7848600" cy="4543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